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56" r:id="rId2"/>
    <p:sldId id="304" r:id="rId3"/>
    <p:sldId id="260" r:id="rId4"/>
    <p:sldId id="258" r:id="rId5"/>
    <p:sldId id="259" r:id="rId6"/>
    <p:sldId id="261" r:id="rId7"/>
    <p:sldId id="262" r:id="rId8"/>
    <p:sldId id="263" r:id="rId9"/>
    <p:sldId id="281" r:id="rId10"/>
    <p:sldId id="264" r:id="rId11"/>
    <p:sldId id="265" r:id="rId12"/>
    <p:sldId id="266" r:id="rId13"/>
    <p:sldId id="267" r:id="rId14"/>
    <p:sldId id="269" r:id="rId15"/>
    <p:sldId id="270" r:id="rId16"/>
    <p:sldId id="275" r:id="rId17"/>
    <p:sldId id="271" r:id="rId18"/>
    <p:sldId id="272" r:id="rId19"/>
    <p:sldId id="273" r:id="rId20"/>
    <p:sldId id="274" r:id="rId21"/>
    <p:sldId id="280" r:id="rId22"/>
    <p:sldId id="268" r:id="rId23"/>
    <p:sldId id="278" r:id="rId24"/>
    <p:sldId id="279" r:id="rId25"/>
    <p:sldId id="305"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276" r:id="rId49"/>
    <p:sldId id="277" r:id="rId5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247" autoAdjust="0"/>
  </p:normalViewPr>
  <p:slideViewPr>
    <p:cSldViewPr>
      <p:cViewPr varScale="1">
        <p:scale>
          <a:sx n="77" d="100"/>
          <a:sy n="77" d="100"/>
        </p:scale>
        <p:origin x="898"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jpeg>
</file>

<file path=ppt/media/image10.jpeg>
</file>

<file path=ppt/media/image11.png>
</file>

<file path=ppt/media/image12.png>
</file>

<file path=ppt/media/image13.png>
</file>

<file path=ppt/media/image14.jpeg>
</file>

<file path=ppt/media/image15.jpeg>
</file>

<file path=ppt/media/image16.jpeg>
</file>

<file path=ppt/media/image17.png>
</file>

<file path=ppt/media/image18.jpeg>
</file>

<file path=ppt/media/image19.jpeg>
</file>

<file path=ppt/media/image2.jpeg>
</file>

<file path=ppt/media/image20.jpeg>
</file>

<file path=ppt/media/image21.jpeg>
</file>

<file path=ppt/media/image22.png>
</file>

<file path=ppt/media/image23.jpeg>
</file>

<file path=ppt/media/image24.jpeg>
</file>

<file path=ppt/media/image25.jpeg>
</file>

<file path=ppt/media/image26.png>
</file>

<file path=ppt/media/image27.png>
</file>

<file path=ppt/media/image28.gif>
</file>

<file path=ppt/media/image29.png>
</file>

<file path=ppt/media/image3.jpeg>
</file>

<file path=ppt/media/image30.png>
</file>

<file path=ppt/media/image31.png>
</file>

<file path=ppt/media/image32.png>
</file>

<file path=ppt/media/image33.jpeg>
</file>

<file path=ppt/media/image34.png>
</file>

<file path=ppt/media/image35.png>
</file>

<file path=ppt/media/image36.png>
</file>

<file path=ppt/media/image37.jpeg>
</file>

<file path=ppt/media/image38.png>
</file>

<file path=ppt/media/image39.gif>
</file>

<file path=ppt/media/image4.jpeg>
</file>

<file path=ppt/media/image40.gif>
</file>

<file path=ppt/media/image41.png>
</file>

<file path=ppt/media/image42.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DC5943-7D7D-4475-BEBB-C05CE9AB7715}" type="datetimeFigureOut">
              <a:rPr lang="en-US" smtClean="0"/>
              <a:pPr/>
              <a:t>6/14/2022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0CDD77-06A5-4538-8C92-33EB899E0D84}"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1" kern="1200" dirty="0">
                <a:solidFill>
                  <a:schemeClr val="tx1"/>
                </a:solidFill>
                <a:latin typeface="+mn-lt"/>
                <a:ea typeface="+mn-ea"/>
                <a:cs typeface="+mn-cs"/>
              </a:rPr>
              <a:t>Note:</a:t>
            </a:r>
            <a:r>
              <a:rPr lang="en-US" sz="1200" b="1" kern="1200" baseline="0" dirty="0">
                <a:solidFill>
                  <a:schemeClr val="tx1"/>
                </a:solidFill>
                <a:latin typeface="+mn-lt"/>
                <a:ea typeface="+mn-ea"/>
                <a:cs typeface="+mn-cs"/>
              </a:rPr>
              <a:t> </a:t>
            </a:r>
            <a:r>
              <a:rPr lang="en-US" sz="1200" kern="1200" dirty="0">
                <a:solidFill>
                  <a:schemeClr val="tx1"/>
                </a:solidFill>
                <a:latin typeface="+mn-lt"/>
                <a:ea typeface="+mn-ea"/>
                <a:cs typeface="+mn-cs"/>
              </a:rPr>
              <a:t>The ESP8266 is a low-cost Wi-Fi chip with full TCP/IP stack and MCU (Micro Controller Unit) capability produced by Shanghai-based Chinese manufacturer, </a:t>
            </a:r>
            <a:r>
              <a:rPr lang="en-US" sz="1200" kern="1200" dirty="0" err="1">
                <a:solidFill>
                  <a:schemeClr val="tx1"/>
                </a:solidFill>
                <a:latin typeface="+mn-lt"/>
                <a:ea typeface="+mn-ea"/>
                <a:cs typeface="+mn-cs"/>
              </a:rPr>
              <a:t>Espressif</a:t>
            </a:r>
            <a:r>
              <a:rPr lang="en-US" sz="1200" kern="1200" dirty="0">
                <a:solidFill>
                  <a:schemeClr val="tx1"/>
                </a:solidFill>
                <a:latin typeface="+mn-lt"/>
                <a:ea typeface="+mn-ea"/>
                <a:cs typeface="+mn-cs"/>
              </a:rPr>
              <a:t> Systems. They design the chip and other OEMs manufacture it.</a:t>
            </a:r>
          </a:p>
          <a:p>
            <a:r>
              <a:rPr lang="en-US" sz="1200" kern="1200" dirty="0">
                <a:solidFill>
                  <a:schemeClr val="tx1"/>
                </a:solidFill>
                <a:latin typeface="+mn-lt"/>
                <a:ea typeface="+mn-ea"/>
                <a:cs typeface="+mn-cs"/>
              </a:rPr>
              <a:t>ESP-12E is </a:t>
            </a:r>
            <a:r>
              <a:rPr lang="en-US" dirty="0"/>
              <a:t>made by a third-party manufacturer, AI-Thinker. Documentation for</a:t>
            </a:r>
            <a:r>
              <a:rPr lang="en-US" baseline="0" dirty="0"/>
              <a:t> it is sparse.</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A80CDD77-06A5-4538-8C92-33EB899E0D84}" type="slidenum">
              <a:rPr lang="en-US" smtClean="0"/>
              <a:pPr/>
              <a:t>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algn="just"/>
            <a:r>
              <a:rPr lang="en-US" b="1" dirty="0"/>
              <a:t>Note: </a:t>
            </a:r>
            <a:r>
              <a:rPr lang="en-US" dirty="0"/>
              <a:t>NodeMCU can</a:t>
            </a:r>
            <a:r>
              <a:rPr lang="en-US" baseline="0" dirty="0"/>
              <a:t> be used with the help of</a:t>
            </a:r>
          </a:p>
          <a:p>
            <a:pPr algn="just"/>
            <a:r>
              <a:rPr lang="en-US" baseline="0" dirty="0"/>
              <a:t>- </a:t>
            </a:r>
            <a:r>
              <a:rPr lang="en-US" dirty="0" err="1"/>
              <a:t>Espressif</a:t>
            </a:r>
            <a:r>
              <a:rPr lang="en-US" dirty="0"/>
              <a:t> SDK. </a:t>
            </a:r>
            <a:endParaRPr lang="en-US" baseline="0" dirty="0"/>
          </a:p>
          <a:p>
            <a:pPr algn="just"/>
            <a:r>
              <a:rPr lang="en-US" baseline="0" dirty="0"/>
              <a:t>- NodeMCU </a:t>
            </a:r>
            <a:r>
              <a:rPr lang="en-US" baseline="0" dirty="0" err="1"/>
              <a:t>Lua</a:t>
            </a:r>
            <a:r>
              <a:rPr lang="en-US" baseline="0" dirty="0"/>
              <a:t> firmware.</a:t>
            </a:r>
          </a:p>
          <a:p>
            <a:pPr algn="just"/>
            <a:r>
              <a:rPr lang="en-US" baseline="0" dirty="0"/>
              <a:t>- Arduino IDE (using Arduino core).</a:t>
            </a:r>
          </a:p>
          <a:p>
            <a:pPr algn="just"/>
            <a:endParaRPr lang="en-US" baseline="0" dirty="0"/>
          </a:p>
          <a:p>
            <a:pPr algn="just"/>
            <a:r>
              <a:rPr lang="en-US" b="1" dirty="0" err="1"/>
              <a:t>Espressif</a:t>
            </a:r>
            <a:r>
              <a:rPr lang="en-US" b="1" dirty="0"/>
              <a:t> SDK:</a:t>
            </a:r>
          </a:p>
          <a:p>
            <a:pPr marL="0" marR="0" indent="0" algn="just" defTabSz="914400" rtl="0" eaLnBrk="1" fontAlgn="auto" latinLnBrk="0" hangingPunct="1">
              <a:lnSpc>
                <a:spcPct val="100000"/>
              </a:lnSpc>
              <a:spcBef>
                <a:spcPts val="0"/>
              </a:spcBef>
              <a:spcAft>
                <a:spcPts val="0"/>
              </a:spcAft>
              <a:buClrTx/>
              <a:buSzTx/>
              <a:buFontTx/>
              <a:buNone/>
              <a:tabLst/>
              <a:defRPr/>
            </a:pPr>
            <a:r>
              <a:rPr lang="en-US" dirty="0"/>
              <a:t>The ESP8266 was designed and is fabricated in China by </a:t>
            </a:r>
            <a:r>
              <a:rPr lang="en-US" dirty="0" err="1"/>
              <a:t>Espressif</a:t>
            </a:r>
            <a:r>
              <a:rPr lang="en-US" dirty="0"/>
              <a:t> Systems. </a:t>
            </a:r>
            <a:r>
              <a:rPr lang="en-US" dirty="0" err="1"/>
              <a:t>Espressif</a:t>
            </a:r>
            <a:r>
              <a:rPr lang="en-US" dirty="0"/>
              <a:t> have also developed and released a companion software development kit (SDK) to enable developers to build practical </a:t>
            </a:r>
            <a:r>
              <a:rPr lang="en-US" dirty="0" err="1"/>
              <a:t>IoT</a:t>
            </a:r>
            <a:r>
              <a:rPr lang="en-US" dirty="0"/>
              <a:t> applications for the ESP8266. The SDK is made freely available to developers in the form of binary libraries and SDK documentation. However this is in a </a:t>
            </a:r>
            <a:r>
              <a:rPr lang="en-US" i="0" dirty="0"/>
              <a:t>closed format</a:t>
            </a:r>
            <a:r>
              <a:rPr lang="en-US" dirty="0"/>
              <a:t>, with no developer access to the source files, so ESP8266 applications </a:t>
            </a:r>
            <a:r>
              <a:rPr lang="en-US" i="0" dirty="0"/>
              <a:t>must</a:t>
            </a:r>
            <a:r>
              <a:rPr lang="en-US" dirty="0"/>
              <a:t> rely solely on the SDK API.</a:t>
            </a:r>
          </a:p>
          <a:p>
            <a:pPr marL="0" marR="0" indent="0" algn="just" defTabSz="914400" rtl="0" eaLnBrk="1" fontAlgn="auto" latinLnBrk="0" hangingPunct="1">
              <a:lnSpc>
                <a:spcPct val="100000"/>
              </a:lnSpc>
              <a:spcBef>
                <a:spcPts val="0"/>
              </a:spcBef>
              <a:spcAft>
                <a:spcPts val="0"/>
              </a:spcAft>
              <a:buClrTx/>
              <a:buSzTx/>
              <a:buFontTx/>
              <a:buNone/>
              <a:tabLst/>
              <a:defRPr/>
            </a:pPr>
            <a:endParaRPr lang="en-US" baseline="0" dirty="0"/>
          </a:p>
          <a:p>
            <a:pPr algn="just"/>
            <a:r>
              <a:rPr lang="en-US" b="1" baseline="0" dirty="0"/>
              <a:t>NodeMCU firmware:</a:t>
            </a:r>
          </a:p>
          <a:p>
            <a:pPr algn="just"/>
            <a:r>
              <a:rPr lang="en-US" dirty="0"/>
              <a:t>The NodeMCU firmware implements </a:t>
            </a:r>
            <a:r>
              <a:rPr lang="en-US" dirty="0" err="1"/>
              <a:t>Lua</a:t>
            </a:r>
            <a:r>
              <a:rPr lang="en-US" dirty="0"/>
              <a:t> 5.1 over the </a:t>
            </a:r>
            <a:r>
              <a:rPr lang="en-US" dirty="0" err="1"/>
              <a:t>Espressif</a:t>
            </a:r>
            <a:r>
              <a:rPr lang="en-US" dirty="0"/>
              <a:t> SDK for its ESP8266 </a:t>
            </a:r>
            <a:r>
              <a:rPr lang="en-US" dirty="0" err="1"/>
              <a:t>SoC.</a:t>
            </a:r>
            <a:endParaRPr lang="en-US" dirty="0"/>
          </a:p>
          <a:p>
            <a:pPr algn="just"/>
            <a:r>
              <a:rPr lang="en-US" dirty="0"/>
              <a:t>The NodeMCU </a:t>
            </a:r>
            <a:r>
              <a:rPr lang="en-US" dirty="0" err="1"/>
              <a:t>Lua</a:t>
            </a:r>
            <a:r>
              <a:rPr lang="en-US" dirty="0"/>
              <a:t> firmware is an ESP8266 application and must therefore be layered over the ESP8266 SDK.</a:t>
            </a:r>
          </a:p>
          <a:p>
            <a:pPr algn="just"/>
            <a:r>
              <a:rPr lang="en-US" dirty="0"/>
              <a:t>The firmware has replaced some standard </a:t>
            </a:r>
            <a:r>
              <a:rPr lang="en-US" dirty="0" err="1"/>
              <a:t>Lua</a:t>
            </a:r>
            <a:r>
              <a:rPr lang="en-US" dirty="0"/>
              <a:t> modules that don't align well with the SDK structure with ESP8266-specific versions (standard </a:t>
            </a:r>
            <a:r>
              <a:rPr lang="en-US" dirty="0" err="1"/>
              <a:t>io</a:t>
            </a:r>
            <a:r>
              <a:rPr lang="en-US" dirty="0"/>
              <a:t> &amp; </a:t>
            </a:r>
            <a:r>
              <a:rPr lang="en-US" dirty="0" err="1"/>
              <a:t>os</a:t>
            </a:r>
            <a:r>
              <a:rPr lang="en-US" dirty="0"/>
              <a:t> libraries don’t work).</a:t>
            </a:r>
          </a:p>
          <a:p>
            <a:pPr algn="just"/>
            <a:r>
              <a:rPr lang="en-US" dirty="0"/>
              <a:t>NodeMCU </a:t>
            </a:r>
            <a:r>
              <a:rPr lang="en-US" dirty="0" err="1"/>
              <a:t>Lua</a:t>
            </a:r>
            <a:r>
              <a:rPr lang="en-US" dirty="0"/>
              <a:t> is based on </a:t>
            </a:r>
            <a:r>
              <a:rPr lang="en-US" dirty="0" err="1"/>
              <a:t>eLua</a:t>
            </a:r>
            <a:r>
              <a:rPr lang="en-US" dirty="0"/>
              <a:t>, a fully featured implementation of </a:t>
            </a:r>
            <a:r>
              <a:rPr lang="en-US" dirty="0" err="1"/>
              <a:t>Lua</a:t>
            </a:r>
            <a:r>
              <a:rPr lang="en-US" dirty="0"/>
              <a:t> 5.1 that has been optimized for embedded system development and execution to provide a scripting framework that can be used to deliver useful applications within the limited RAM and Flash memory resources of embedded processors such as the ESP8266. </a:t>
            </a:r>
          </a:p>
          <a:p>
            <a:pPr algn="just"/>
            <a:endParaRPr lang="en-US" dirty="0"/>
          </a:p>
          <a:p>
            <a:pPr algn="just"/>
            <a:r>
              <a:rPr lang="en-US" b="1" dirty="0"/>
              <a:t>Arduino IDE:</a:t>
            </a:r>
          </a:p>
          <a:p>
            <a:pPr algn="just"/>
            <a:r>
              <a:rPr lang="en-US" dirty="0"/>
              <a:t>A core is the collection of software components required by the Board Manager and the Arduino IDE to compile an Arduino C/C++ source file down to the target MCU's machine language.</a:t>
            </a:r>
            <a:endParaRPr lang="en-US" b="1" dirty="0"/>
          </a:p>
          <a:p>
            <a:pPr algn="just"/>
            <a:r>
              <a:rPr lang="en-US" dirty="0"/>
              <a:t>ESP8266 Arduino core comes with libraries to communicate over </a:t>
            </a:r>
            <a:r>
              <a:rPr lang="en-US" dirty="0" err="1"/>
              <a:t>WiFi</a:t>
            </a:r>
            <a:r>
              <a:rPr lang="en-US" dirty="0"/>
              <a:t> using TCP and UDP, set up HTTP, </a:t>
            </a:r>
            <a:r>
              <a:rPr lang="en-US" dirty="0" err="1"/>
              <a:t>mDNS</a:t>
            </a:r>
            <a:r>
              <a:rPr lang="en-US" dirty="0"/>
              <a:t>, SSDP, and DNS servers, do OTA updates, use a file system in flash memory, work with SD cards, servos, SPI and I2C peripherals.</a:t>
            </a:r>
          </a:p>
          <a:p>
            <a:pPr algn="just"/>
            <a:r>
              <a:rPr lang="en-US" dirty="0"/>
              <a:t>It lets you write sketches using familiar Arduino functions and libraries, and run them directly on ESP8266</a:t>
            </a:r>
            <a:endParaRPr lang="en-US" b="1" dirty="0"/>
          </a:p>
        </p:txBody>
      </p:sp>
      <p:sp>
        <p:nvSpPr>
          <p:cNvPr id="4" name="Slide Number Placeholder 3"/>
          <p:cNvSpPr>
            <a:spLocks noGrp="1"/>
          </p:cNvSpPr>
          <p:nvPr>
            <p:ph type="sldNum" sz="quarter" idx="10"/>
          </p:nvPr>
        </p:nvSpPr>
        <p:spPr/>
        <p:txBody>
          <a:bodyPr/>
          <a:lstStyle/>
          <a:p>
            <a:fld id="{A80CDD77-06A5-4538-8C92-33EB899E0D84}" type="slidenum">
              <a:rPr lang="en-US" smtClean="0"/>
              <a:pPr/>
              <a:t>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b="1" dirty="0"/>
              <a:t>Note: </a:t>
            </a:r>
            <a:r>
              <a:rPr lang="en-US" b="0" dirty="0"/>
              <a:t>This info is related to ESP8266.</a:t>
            </a:r>
            <a:endParaRPr lang="en-US" b="0" baseline="0" dirty="0">
              <a:sym typeface="Wingdings" pitchFamily="2" charset="2"/>
            </a:endParaRPr>
          </a:p>
          <a:p>
            <a:r>
              <a:rPr lang="en-US" b="0" dirty="0"/>
              <a:t> </a:t>
            </a:r>
            <a:endParaRPr lang="en-US" b="1" dirty="0"/>
          </a:p>
          <a:p>
            <a:r>
              <a:rPr lang="en-US" dirty="0"/>
              <a:t>The ESP8266 has two hardware SPI modules. </a:t>
            </a:r>
            <a:r>
              <a:rPr lang="en-US" dirty="0" err="1"/>
              <a:t>Espressif</a:t>
            </a:r>
            <a:r>
              <a:rPr lang="en-US" dirty="0"/>
              <a:t> have named these SPI and HSPI.</a:t>
            </a:r>
          </a:p>
          <a:p>
            <a:endParaRPr lang="en-US" dirty="0"/>
          </a:p>
          <a:p>
            <a:r>
              <a:rPr lang="en-US" b="1" dirty="0"/>
              <a:t>SPI: </a:t>
            </a:r>
            <a:r>
              <a:rPr lang="en-US" dirty="0"/>
              <a:t>This SPI module is capable of quad data channels and has 3x chip select pins available. However, it is already in use on 99.9% of modules where the operational code is loaded off a flash </a:t>
            </a:r>
            <a:r>
              <a:rPr lang="en-US" dirty="0" err="1"/>
              <a:t>rom</a:t>
            </a:r>
            <a:r>
              <a:rPr lang="en-US" dirty="0"/>
              <a:t> chip. It is incredibly difficult to use this for other devices at the same time without constant interruption. You can, however, </a:t>
            </a:r>
            <a:r>
              <a:rPr lang="en-US" dirty="0" err="1"/>
              <a:t>mux</a:t>
            </a:r>
            <a:r>
              <a:rPr lang="en-US" dirty="0"/>
              <a:t> the HSPI pins onto the same ones as the SPI module. The SPI module will take over control of the pins when it needs access (so you’re not guaranteed your HSPI operation all the time).</a:t>
            </a:r>
          </a:p>
          <a:p>
            <a:endParaRPr lang="en-US" dirty="0"/>
          </a:p>
          <a:p>
            <a:r>
              <a:rPr lang="en-US" b="1" dirty="0"/>
              <a:t>HSPI:</a:t>
            </a:r>
            <a:r>
              <a:rPr lang="en-US" dirty="0"/>
              <a:t> Presumably this is meant to stand for </a:t>
            </a:r>
            <a:r>
              <a:rPr lang="en-US" dirty="0" err="1"/>
              <a:t>HardwareSPI</a:t>
            </a:r>
            <a:r>
              <a:rPr lang="en-US" dirty="0"/>
              <a:t>, but you can think of it as the User SPI. The </a:t>
            </a:r>
            <a:r>
              <a:rPr lang="en-US" dirty="0" err="1"/>
              <a:t>pinout</a:t>
            </a:r>
            <a:r>
              <a:rPr lang="en-US" dirty="0"/>
              <a:t> required is below.</a:t>
            </a:r>
          </a:p>
          <a:p>
            <a:endParaRPr lang="en-US" dirty="0"/>
          </a:p>
          <a:p>
            <a:r>
              <a:rPr lang="en-US" dirty="0"/>
              <a:t>Pin Name		GPIO # 	HSPI Function </a:t>
            </a:r>
          </a:p>
          <a:p>
            <a:r>
              <a:rPr lang="en-US" dirty="0"/>
              <a:t>MTDI (HMISO)	GPIO12 	MISO (DIN) </a:t>
            </a:r>
          </a:p>
          <a:p>
            <a:r>
              <a:rPr lang="en-US" dirty="0"/>
              <a:t>MTCK (HMOSI)	GPIO13 	MOSI (DOUT)</a:t>
            </a:r>
          </a:p>
          <a:p>
            <a:r>
              <a:rPr lang="en-US" dirty="0"/>
              <a:t>MTMS (HSCLK)	GPIO14 	CLOCK </a:t>
            </a:r>
          </a:p>
          <a:p>
            <a:r>
              <a:rPr lang="en-US" dirty="0"/>
              <a:t>MTDO (HCS)		GPIO15  	CS / SS (Chip select/Slave select)</a:t>
            </a:r>
          </a:p>
          <a:p>
            <a:endParaRPr lang="en-US" dirty="0"/>
          </a:p>
          <a:p>
            <a:r>
              <a:rPr lang="en-US" dirty="0"/>
              <a:t>Pin Name is the one given in the datasheet. Note that the MTCK (which is a clock signal for something else) is NOT the clock for the HSPI! Same with the MTDO (data out) pin. It’s actually the HSPI Chip Select (or Slave Select). Easy to be confused.</a:t>
            </a:r>
          </a:p>
          <a:p>
            <a:r>
              <a:rPr lang="en-US" dirty="0"/>
              <a:t> </a:t>
            </a:r>
          </a:p>
          <a:p>
            <a:r>
              <a:rPr lang="en-US" b="1" dirty="0"/>
              <a:t>Note: </a:t>
            </a:r>
            <a:r>
              <a:rPr lang="en-US" b="0" dirty="0"/>
              <a:t>(NodeMCU takes care of this no need to worry while</a:t>
            </a:r>
            <a:r>
              <a:rPr lang="en-US" b="0" baseline="0" dirty="0"/>
              <a:t> flashing </a:t>
            </a:r>
            <a:r>
              <a:rPr lang="en-US" b="0" baseline="0" dirty="0">
                <a:sym typeface="Wingdings" pitchFamily="2" charset="2"/>
              </a:rPr>
              <a:t></a:t>
            </a:r>
            <a:r>
              <a:rPr lang="en-US" b="0" dirty="0"/>
              <a:t>)</a:t>
            </a:r>
            <a:r>
              <a:rPr lang="en-US" dirty="0"/>
              <a:t>GPIO15 needs to be tied to GND when booting from the onboard SPI flash (see below table). Just use a suitable pull down resistor (4.7k or something) so the pin can still properly function as a chip select. Do not connect it directly to GND!</a:t>
            </a:r>
          </a:p>
          <a:p>
            <a:endParaRPr lang="en-US" dirty="0"/>
          </a:p>
          <a:p>
            <a:r>
              <a:rPr lang="en-US" dirty="0"/>
              <a:t>GPIO15 	GPIO0 	GPIO2 	Mode 	Description </a:t>
            </a:r>
          </a:p>
          <a:p>
            <a:r>
              <a:rPr lang="en-US" dirty="0"/>
              <a:t>L 	</a:t>
            </a:r>
            <a:r>
              <a:rPr lang="en-US" dirty="0" err="1"/>
              <a:t>L</a:t>
            </a:r>
            <a:r>
              <a:rPr lang="en-US" dirty="0"/>
              <a:t> 	H 	UART 	Download code from UART </a:t>
            </a:r>
          </a:p>
          <a:p>
            <a:r>
              <a:rPr lang="en-US" dirty="0"/>
              <a:t>L 	H 	</a:t>
            </a:r>
            <a:r>
              <a:rPr lang="en-US" dirty="0" err="1"/>
              <a:t>H</a:t>
            </a:r>
            <a:r>
              <a:rPr lang="en-US" dirty="0"/>
              <a:t> 	Flash 	Boot from SPI Flash </a:t>
            </a:r>
          </a:p>
          <a:p>
            <a:r>
              <a:rPr lang="en-US" dirty="0"/>
              <a:t>H 	x 	</a:t>
            </a:r>
            <a:r>
              <a:rPr lang="en-US" dirty="0" err="1"/>
              <a:t>x</a:t>
            </a:r>
            <a:r>
              <a:rPr lang="en-US" dirty="0"/>
              <a:t> 	SDIO 	Boot from SD-card</a:t>
            </a:r>
          </a:p>
          <a:p>
            <a:endParaRPr lang="en-US" dirty="0"/>
          </a:p>
          <a:p>
            <a:r>
              <a:rPr lang="en-US" b="1" dirty="0"/>
              <a:t>SDIO: </a:t>
            </a:r>
            <a:r>
              <a:rPr lang="en-US" sz="1200" kern="1200" dirty="0">
                <a:solidFill>
                  <a:schemeClr val="tx1"/>
                </a:solidFill>
                <a:latin typeface="+mn-lt"/>
                <a:ea typeface="+mn-ea"/>
                <a:cs typeface="+mn-cs"/>
              </a:rPr>
              <a:t>One Slave SDIO has been defined by ESP8266EX, 4bit 25MHz SDIO v1.1 and 4bit 50MHz SDIO v2.0 are supported. </a:t>
            </a:r>
          </a:p>
          <a:p>
            <a:endParaRPr lang="en-US" b="1" dirty="0"/>
          </a:p>
          <a:p>
            <a:r>
              <a:rPr lang="en-US" b="1" dirty="0"/>
              <a:t>RST: </a:t>
            </a:r>
            <a:r>
              <a:rPr lang="en-US" dirty="0"/>
              <a:t>External reset signal (Low voltage level: Active).</a:t>
            </a:r>
            <a:endParaRPr lang="en-US" b="1" dirty="0"/>
          </a:p>
          <a:p>
            <a:endParaRPr lang="en-US" b="1" dirty="0"/>
          </a:p>
          <a:p>
            <a:r>
              <a:rPr lang="en-US" b="1" dirty="0"/>
              <a:t>GPIO16: </a:t>
            </a:r>
            <a:r>
              <a:rPr lang="en-US" b="0" dirty="0"/>
              <a:t>For Deep sleep wakeup.</a:t>
            </a:r>
          </a:p>
          <a:p>
            <a:endParaRPr lang="en-US" b="0" dirty="0"/>
          </a:p>
        </p:txBody>
      </p:sp>
      <p:sp>
        <p:nvSpPr>
          <p:cNvPr id="4" name="Slide Number Placeholder 3"/>
          <p:cNvSpPr>
            <a:spLocks noGrp="1"/>
          </p:cNvSpPr>
          <p:nvPr>
            <p:ph type="sldNum" sz="quarter" idx="10"/>
          </p:nvPr>
        </p:nvSpPr>
        <p:spPr/>
        <p:txBody>
          <a:bodyPr/>
          <a:lstStyle/>
          <a:p>
            <a:fld id="{A80CDD77-06A5-4538-8C92-33EB899E0D84}" type="slidenum">
              <a:rPr lang="en-US" smtClean="0"/>
              <a:pPr/>
              <a:t>7</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0CDD77-06A5-4538-8C92-33EB899E0D84}" type="slidenum">
              <a:rPr lang="en-US" smtClean="0"/>
              <a:pPr/>
              <a:t>12</a:t>
            </a:fld>
            <a:endParaRPr lang="en-US"/>
          </a:p>
        </p:txBody>
      </p:sp>
    </p:spTree>
    <p:extLst>
      <p:ext uri="{BB962C8B-B14F-4D97-AF65-F5344CB8AC3E}">
        <p14:creationId xmlns:p14="http://schemas.microsoft.com/office/powerpoint/2010/main" val="7034936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80CDD77-06A5-4538-8C92-33EB899E0D84}" type="slidenum">
              <a:rPr lang="en-US" smtClean="0"/>
              <a:pPr/>
              <a:t>14</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1" dirty="0"/>
              <a:t>Note: </a:t>
            </a:r>
          </a:p>
          <a:p>
            <a:endParaRPr lang="en-US" sz="1200" dirty="0"/>
          </a:p>
          <a:p>
            <a:r>
              <a:rPr lang="en-US" sz="1200" dirty="0" err="1"/>
              <a:t>WiFi.waitForConnectResult</a:t>
            </a:r>
            <a:r>
              <a:rPr lang="en-US" sz="1200" dirty="0"/>
              <a:t>()</a:t>
            </a:r>
          </a:p>
          <a:p>
            <a:pPr>
              <a:buNone/>
            </a:pPr>
            <a:r>
              <a:rPr lang="en-US" sz="1200" dirty="0"/>
              <a:t>	Function returns one of the following connection statuses:</a:t>
            </a:r>
          </a:p>
          <a:p>
            <a:pPr>
              <a:buNone/>
            </a:pPr>
            <a:r>
              <a:rPr lang="en-US" sz="1200" dirty="0"/>
              <a:t>	WL_CONNECTED after successful connection is established</a:t>
            </a:r>
          </a:p>
          <a:p>
            <a:pPr>
              <a:buNone/>
            </a:pPr>
            <a:r>
              <a:rPr lang="en-US" sz="1200" dirty="0"/>
              <a:t>	</a:t>
            </a:r>
            <a:r>
              <a:rPr lang="en-US" sz="1200" dirty="0" err="1"/>
              <a:t>WL_NO_SSID_AVAILin</a:t>
            </a:r>
            <a:r>
              <a:rPr lang="en-US" sz="1200" dirty="0"/>
              <a:t> case configured SSID cannot be reached</a:t>
            </a:r>
          </a:p>
          <a:p>
            <a:pPr>
              <a:buNone/>
            </a:pPr>
            <a:r>
              <a:rPr lang="en-US" sz="1200" dirty="0"/>
              <a:t>	WL_CONNECT_FAILED if password is incorrect</a:t>
            </a:r>
          </a:p>
          <a:p>
            <a:pPr>
              <a:buNone/>
            </a:pPr>
            <a:r>
              <a:rPr lang="en-US" sz="1200" dirty="0"/>
              <a:t>	WL_IDLE_STATUS when Wi-Fi is in process of changing between statuses</a:t>
            </a:r>
          </a:p>
          <a:p>
            <a:pPr>
              <a:buNone/>
            </a:pPr>
            <a:r>
              <a:rPr lang="en-US" sz="1200" dirty="0"/>
              <a:t>	WL_DISCONNECTED if module is not configured in station mode </a:t>
            </a:r>
          </a:p>
          <a:p>
            <a:endParaRPr lang="en-US" sz="1200" dirty="0"/>
          </a:p>
          <a:p>
            <a:r>
              <a:rPr lang="en-US" dirty="0"/>
              <a:t>In case the connection is lost, ESP8266 will automatically reconnect to the last used access point, once it is again available. The same happens on module reboot. This is possible since ESP is saving credentials to last used access point in flash (non-volatile) memory. Using the saved data ESP will also reconnect if sketch has been changed but code does not alter the Wi-Fi mode or credentials.</a:t>
            </a:r>
          </a:p>
          <a:p>
            <a:endParaRPr lang="en-US" dirty="0"/>
          </a:p>
          <a:p>
            <a:r>
              <a:rPr lang="en-US" dirty="0"/>
              <a:t>ESP8266 can provide similar functionality except it does not have interface to a wired network. Such mode of operation is called soft access point (soft-AP). The maximum number of stations connected to the soft-AP is five.</a:t>
            </a:r>
          </a:p>
          <a:p>
            <a:endParaRPr lang="en-US" dirty="0"/>
          </a:p>
          <a:p>
            <a:r>
              <a:rPr lang="en-US" dirty="0"/>
              <a:t>The soft-AP mode is often used and an intermediate step before connecting ESP to a Wi-Fi in a station mode. This is when SSID and password to such network is not known upfront. ESP first boots in soft-AP mode, so we can connect to it using a laptop or a mobile phone. Then we are able to provide credentials to the target network. Once done ESP is switched to the station mode and can connect to the target Wi-Fi.</a:t>
            </a:r>
          </a:p>
          <a:p>
            <a:r>
              <a:rPr lang="en-US" dirty="0"/>
              <a:t>Another handy application of soft-AP mode is to set up mesh networks. ESP can operate in both soft-AP and Station mode so it can act as a node of a mesh network.</a:t>
            </a:r>
          </a:p>
          <a:p>
            <a:endParaRPr lang="en-US" dirty="0"/>
          </a:p>
        </p:txBody>
      </p:sp>
      <p:sp>
        <p:nvSpPr>
          <p:cNvPr id="4" name="Slide Number Placeholder 3"/>
          <p:cNvSpPr>
            <a:spLocks noGrp="1"/>
          </p:cNvSpPr>
          <p:nvPr>
            <p:ph type="sldNum" sz="quarter" idx="10"/>
          </p:nvPr>
        </p:nvSpPr>
        <p:spPr/>
        <p:txBody>
          <a:bodyPr/>
          <a:lstStyle/>
          <a:p>
            <a:fld id="{A80CDD77-06A5-4538-8C92-33EB899E0D84}" type="slidenum">
              <a:rPr lang="en-US" smtClean="0"/>
              <a:pPr/>
              <a:t>15</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Note:</a:t>
            </a:r>
          </a:p>
          <a:p>
            <a:endParaRPr lang="en-US" b="1"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Scanning for networks takes hundreds of milliseconds to complete. This may be done in a single run when we are triggering scan process, waiting for completion, and providing result - all by a single function. Another option is to split this into steps, each done by a separate function. This way we can execute other tasks while scanning is in progress. This is called asynchronous scanning. </a:t>
            </a:r>
          </a:p>
          <a:p>
            <a:endParaRPr lang="en-US" b="1" dirty="0"/>
          </a:p>
          <a:p>
            <a:r>
              <a:rPr lang="en-US" sz="1200" dirty="0" err="1"/>
              <a:t>WiFi.getNetworkInfo</a:t>
            </a:r>
            <a:r>
              <a:rPr lang="en-US" sz="1200" dirty="0"/>
              <a:t>(</a:t>
            </a:r>
            <a:r>
              <a:rPr lang="en-US" sz="1200" dirty="0" err="1"/>
              <a:t>networkItem</a:t>
            </a:r>
            <a:r>
              <a:rPr lang="en-US" sz="1200" dirty="0"/>
              <a:t>, &amp;</a:t>
            </a:r>
            <a:r>
              <a:rPr lang="en-US" sz="1200" dirty="0" err="1"/>
              <a:t>ssid</a:t>
            </a:r>
            <a:r>
              <a:rPr lang="en-US" sz="1200" dirty="0"/>
              <a:t>, &amp;</a:t>
            </a:r>
            <a:r>
              <a:rPr lang="en-US" sz="1200" dirty="0" err="1"/>
              <a:t>encryptionType</a:t>
            </a:r>
            <a:r>
              <a:rPr lang="en-US" sz="1200" dirty="0"/>
              <a:t>, &amp;RSSI, *&amp;BSSID, &amp;channel, &amp;</a:t>
            </a:r>
            <a:r>
              <a:rPr lang="en-US" sz="1200" dirty="0" err="1"/>
              <a:t>isHidden</a:t>
            </a:r>
            <a:r>
              <a:rPr lang="en-US" sz="1200" dirty="0"/>
              <a:t>)</a:t>
            </a:r>
          </a:p>
          <a:p>
            <a:r>
              <a:rPr lang="en-US" sz="1200" dirty="0"/>
              <a:t>The </a:t>
            </a:r>
            <a:r>
              <a:rPr lang="en-US" sz="1200" dirty="0" err="1"/>
              <a:t>networkItem</a:t>
            </a:r>
            <a:r>
              <a:rPr lang="en-US" sz="1200" dirty="0"/>
              <a:t> is a zero based index of network discovered during scan. All other input parameters are passed to function by reference. Therefore they will be updated with actual values retrieved for particular </a:t>
            </a:r>
            <a:r>
              <a:rPr lang="en-US" sz="1200" dirty="0" err="1"/>
              <a:t>networkItem</a:t>
            </a:r>
            <a:r>
              <a:rPr lang="en-US" sz="1200" dirty="0"/>
              <a:t>. The function itself returns </a:t>
            </a:r>
            <a:r>
              <a:rPr lang="en-US" sz="1200" dirty="0" err="1"/>
              <a:t>boolean</a:t>
            </a:r>
            <a:r>
              <a:rPr lang="en-US" sz="1200" dirty="0"/>
              <a:t> true or false to confirm if information retrieval was successful or not.</a:t>
            </a:r>
          </a:p>
          <a:p>
            <a:endParaRPr lang="en-US" dirty="0"/>
          </a:p>
        </p:txBody>
      </p:sp>
      <p:sp>
        <p:nvSpPr>
          <p:cNvPr id="4" name="Slide Number Placeholder 3"/>
          <p:cNvSpPr>
            <a:spLocks noGrp="1"/>
          </p:cNvSpPr>
          <p:nvPr>
            <p:ph type="sldNum" sz="quarter" idx="10"/>
          </p:nvPr>
        </p:nvSpPr>
        <p:spPr/>
        <p:txBody>
          <a:bodyPr/>
          <a:lstStyle/>
          <a:p>
            <a:fld id="{A80CDD77-06A5-4538-8C92-33EB899E0D84}" type="slidenum">
              <a:rPr lang="en-US" smtClean="0"/>
              <a:pPr/>
              <a:t>18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dirty="0"/>
              <a:t>#include &lt;</a:t>
            </a:r>
            <a:r>
              <a:rPr lang="en-US" sz="1200" dirty="0" err="1"/>
              <a:t>WiFi.h</a:t>
            </a:r>
            <a:r>
              <a:rPr lang="en-US" sz="1200" dirty="0"/>
              <a:t>&gt;</a:t>
            </a:r>
          </a:p>
          <a:p>
            <a:r>
              <a:rPr lang="en-US" sz="1200" dirty="0" err="1"/>
              <a:t>client.flush</a:t>
            </a:r>
            <a:r>
              <a:rPr lang="en-US" sz="1200" dirty="0"/>
              <a:t>()</a:t>
            </a:r>
          </a:p>
          <a:p>
            <a:r>
              <a:rPr lang="en-US" sz="1200" dirty="0"/>
              <a:t>Discard any bytes that have been written to the client but not yet read.</a:t>
            </a:r>
          </a:p>
          <a:p>
            <a:endParaRPr lang="en-US" dirty="0"/>
          </a:p>
        </p:txBody>
      </p:sp>
      <p:sp>
        <p:nvSpPr>
          <p:cNvPr id="4" name="Slide Number Placeholder 3"/>
          <p:cNvSpPr>
            <a:spLocks noGrp="1"/>
          </p:cNvSpPr>
          <p:nvPr>
            <p:ph type="sldNum" sz="quarter" idx="10"/>
          </p:nvPr>
        </p:nvSpPr>
        <p:spPr/>
        <p:txBody>
          <a:bodyPr/>
          <a:lstStyle/>
          <a:p>
            <a:fld id="{A80CDD77-06A5-4538-8C92-33EB899E0D84}" type="slidenum">
              <a:rPr lang="en-US" smtClean="0"/>
              <a:pPr/>
              <a:t>19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dirty="0" err="1"/>
              <a:t>setNoDelay</a:t>
            </a:r>
            <a:r>
              <a:rPr lang="en-US" sz="1200" dirty="0"/>
              <a:t>(</a:t>
            </a:r>
            <a:r>
              <a:rPr lang="en-US" sz="1200" dirty="0" err="1"/>
              <a:t>nodelay</a:t>
            </a:r>
            <a:r>
              <a:rPr lang="en-US" sz="1200" dirty="0"/>
              <a:t>)</a:t>
            </a:r>
          </a:p>
          <a:p>
            <a:r>
              <a:rPr lang="en-US" sz="1200" dirty="0"/>
              <a:t>With </a:t>
            </a:r>
            <a:r>
              <a:rPr lang="en-US" sz="1200" dirty="0" err="1"/>
              <a:t>nodelay</a:t>
            </a:r>
            <a:r>
              <a:rPr lang="en-US" sz="1200" dirty="0"/>
              <a:t> set to true, this function will to disable Nagle algorithm. </a:t>
            </a:r>
          </a:p>
          <a:p>
            <a:r>
              <a:rPr lang="en-US" sz="1200" dirty="0"/>
              <a:t>This algorithm is intended to reduce TCP/IP traffic of small packets sent over the network by combining a number of small outgoing messages, and sending them all at once. The downside of such approach is effectively delaying individual messages until a big enough packet is assembled.</a:t>
            </a:r>
          </a:p>
          <a:p>
            <a:endParaRPr lang="en-US" dirty="0"/>
          </a:p>
        </p:txBody>
      </p:sp>
      <p:sp>
        <p:nvSpPr>
          <p:cNvPr id="4" name="Slide Number Placeholder 3"/>
          <p:cNvSpPr>
            <a:spLocks noGrp="1"/>
          </p:cNvSpPr>
          <p:nvPr>
            <p:ph type="sldNum" sz="quarter" idx="10"/>
          </p:nvPr>
        </p:nvSpPr>
        <p:spPr/>
        <p:txBody>
          <a:bodyPr/>
          <a:lstStyle/>
          <a:p>
            <a:fld id="{A80CDD77-06A5-4538-8C92-33EB899E0D84}" type="slidenum">
              <a:rPr lang="en-US" smtClean="0"/>
              <a:pPr/>
              <a:t>20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84BC541-E76B-4078-B251-A7A82ECD2125}" type="datetimeFigureOut">
              <a:rPr lang="en-US" smtClean="0"/>
              <a:pPr/>
              <a:t>6/14/2022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4BC541-E76B-4078-B251-A7A82ECD2125}" type="datetimeFigureOut">
              <a:rPr lang="en-US" smtClean="0"/>
              <a:pPr/>
              <a:t>6/14/2022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4BC541-E76B-4078-B251-A7A82ECD2125}" type="datetimeFigureOut">
              <a:rPr lang="en-US" smtClean="0"/>
              <a:pPr/>
              <a:t>6/14/2022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4BC541-E76B-4078-B251-A7A82ECD2125}" type="datetimeFigureOut">
              <a:rPr lang="en-US" smtClean="0"/>
              <a:pPr/>
              <a:t>6/14/2022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4BC541-E76B-4078-B251-A7A82ECD2125}" type="datetimeFigureOut">
              <a:rPr lang="en-US" smtClean="0"/>
              <a:pPr/>
              <a:t>6/14/2022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84BC541-E76B-4078-B251-A7A82ECD2125}" type="datetimeFigureOut">
              <a:rPr lang="en-US" smtClean="0"/>
              <a:pPr/>
              <a:t>6/14/2022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84BC541-E76B-4078-B251-A7A82ECD2125}" type="datetimeFigureOut">
              <a:rPr lang="en-US" smtClean="0"/>
              <a:pPr/>
              <a:t>6/14/2022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84BC541-E76B-4078-B251-A7A82ECD2125}" type="datetimeFigureOut">
              <a:rPr lang="en-US" smtClean="0"/>
              <a:pPr/>
              <a:t>6/14/2022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4BC541-E76B-4078-B251-A7A82ECD2125}" type="datetimeFigureOut">
              <a:rPr lang="en-US" smtClean="0"/>
              <a:pPr/>
              <a:t>6/14/2022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4BC541-E76B-4078-B251-A7A82ECD2125}" type="datetimeFigureOut">
              <a:rPr lang="en-US" smtClean="0"/>
              <a:pPr/>
              <a:t>6/14/2022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4BC541-E76B-4078-B251-A7A82ECD2125}" type="datetimeFigureOut">
              <a:rPr lang="en-US" smtClean="0"/>
              <a:pPr/>
              <a:t>6/14/2022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224147-8514-4E87-B82B-CD4138FE1F0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4BC541-E76B-4078-B251-A7A82ECD2125}" type="datetimeFigureOut">
              <a:rPr lang="en-US" smtClean="0"/>
              <a:pPr/>
              <a:t>6/14/2022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224147-8514-4E87-B82B-CD4138FE1F0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silabs.com/products/development-tools/software/usb-to-uart-bridge-vcp-drivers" TargetMode="External"/><Relationship Id="rId2" Type="http://schemas.openxmlformats.org/officeDocument/2006/relationships/hyperlink" Target="https://github.com/yeokm1/iot-esp32-mcu-workshop" TargetMode="External"/><Relationship Id="rId1" Type="http://schemas.openxmlformats.org/officeDocument/2006/relationships/slideLayout" Target="../slideLayouts/slideLayout2.xml"/><Relationship Id="rId5" Type="http://schemas.openxmlformats.org/officeDocument/2006/relationships/hyperlink" Target="https://dl.espressif.com/dl/package_esp32_index.json" TargetMode="External"/><Relationship Id="rId4" Type="http://schemas.openxmlformats.org/officeDocument/2006/relationships/hyperlink" Target="https://www.arduino.cc/en/main/software"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6.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en.wikipedia.org/wiki/Light_source" TargetMode="External"/><Relationship Id="rId2" Type="http://schemas.openxmlformats.org/officeDocument/2006/relationships/hyperlink" Target="https://en.wikipedia.org/wiki/Semiconductor" TargetMode="Externa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15.jpeg"/><Relationship Id="rId4" Type="http://schemas.openxmlformats.org/officeDocument/2006/relationships/hyperlink" Target="https://en.wikipedia.org/wiki/Electric_current"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1.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jpeg"/></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9.gi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0.gi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www.gitbook.com/book/krzychb/esp8266wifi-library/details" TargetMode="External"/><Relationship Id="rId7" Type="http://schemas.openxmlformats.org/officeDocument/2006/relationships/hyperlink" Target="http://esp8266.github.io/Arduino/versions/2.0.0/doc/libraries.html" TargetMode="External"/><Relationship Id="rId2" Type="http://schemas.openxmlformats.org/officeDocument/2006/relationships/hyperlink" Target="https://github.com/esp8266/Arduino/blob/master/doc/esp8266wifi/readme.md" TargetMode="External"/><Relationship Id="rId1" Type="http://schemas.openxmlformats.org/officeDocument/2006/relationships/slideLayout" Target="../slideLayouts/slideLayout2.xml"/><Relationship Id="rId6" Type="http://schemas.openxmlformats.org/officeDocument/2006/relationships/hyperlink" Target="https://github.com/esp8266/Arduino/blob/master/doc/libraries.md" TargetMode="External"/><Relationship Id="rId5" Type="http://schemas.openxmlformats.org/officeDocument/2006/relationships/hyperlink" Target="http://www.esp8266.com/wiki/doku.php" TargetMode="External"/><Relationship Id="rId4" Type="http://schemas.openxmlformats.org/officeDocument/2006/relationships/hyperlink" Target="https://github.com/esp8266/Arduino/blob/master/doc/reference.md"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11000" r="-1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714876" y="152401"/>
            <a:ext cx="4276724" cy="2590799"/>
          </a:xfrm>
        </p:spPr>
        <p:txBody>
          <a:bodyPr>
            <a:normAutofit fontScale="90000"/>
          </a:bodyPr>
          <a:lstStyle/>
          <a:p>
            <a:r>
              <a:rPr lang="en-US" b="1" dirty="0">
                <a:solidFill>
                  <a:schemeClr val="bg1"/>
                </a:solidFill>
              </a:rPr>
              <a:t>Programming </a:t>
            </a:r>
            <a:r>
              <a:rPr lang="en-US" b="1" dirty="0" err="1">
                <a:solidFill>
                  <a:schemeClr val="bg1"/>
                </a:solidFill>
              </a:rPr>
              <a:t>NodeMCU</a:t>
            </a:r>
            <a:r>
              <a:rPr lang="en-US" b="1" dirty="0">
                <a:solidFill>
                  <a:schemeClr val="bg1"/>
                </a:solidFill>
              </a:rPr>
              <a:t>/ESP32 using Arduino IDE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0017715-D960-4E5D-8713-E7875809F199}"/>
              </a:ext>
            </a:extLst>
          </p:cNvPr>
          <p:cNvPicPr>
            <a:picLocks noChangeAspect="1"/>
          </p:cNvPicPr>
          <p:nvPr/>
        </p:nvPicPr>
        <p:blipFill>
          <a:blip r:embed="rId2"/>
          <a:stretch>
            <a:fillRect/>
          </a:stretch>
        </p:blipFill>
        <p:spPr>
          <a:xfrm>
            <a:off x="747712" y="847725"/>
            <a:ext cx="7648575" cy="516255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lstStyle/>
          <a:p>
            <a:r>
              <a:rPr lang="en-US" sz="1800" dirty="0"/>
              <a:t>Go to </a:t>
            </a:r>
            <a:r>
              <a:rPr lang="en-US" sz="1800" b="1" dirty="0"/>
              <a:t>Tools</a:t>
            </a:r>
            <a:r>
              <a:rPr lang="en-US" sz="1800" dirty="0"/>
              <a:t> and </a:t>
            </a:r>
            <a:r>
              <a:rPr lang="en-US" sz="1800" b="1" dirty="0"/>
              <a:t>Board</a:t>
            </a:r>
            <a:r>
              <a:rPr lang="en-US" sz="1800" dirty="0"/>
              <a:t>, and then select </a:t>
            </a:r>
            <a:r>
              <a:rPr lang="en-US" sz="1800" b="1" dirty="0"/>
              <a:t>Board Manager.</a:t>
            </a:r>
          </a:p>
          <a:p>
            <a:endParaRPr lang="en-US" dirty="0"/>
          </a:p>
        </p:txBody>
      </p:sp>
      <p:pic>
        <p:nvPicPr>
          <p:cNvPr id="4" name="Picture 3" descr="ar bm.jpg"/>
          <p:cNvPicPr>
            <a:picLocks noChangeAspect="1"/>
          </p:cNvPicPr>
          <p:nvPr/>
        </p:nvPicPr>
        <p:blipFill>
          <a:blip r:embed="rId2" cstate="print"/>
          <a:stretch>
            <a:fillRect/>
          </a:stretch>
        </p:blipFill>
        <p:spPr>
          <a:xfrm>
            <a:off x="1981200" y="685800"/>
            <a:ext cx="5405987" cy="579976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6324600"/>
          </a:xfrm>
        </p:spPr>
        <p:txBody>
          <a:bodyPr>
            <a:normAutofit/>
          </a:bodyPr>
          <a:lstStyle/>
          <a:p>
            <a:r>
              <a:rPr lang="en-US" sz="1800" dirty="0"/>
              <a:t>Navigate to </a:t>
            </a:r>
            <a:r>
              <a:rPr lang="en-US" sz="1800" b="1" dirty="0"/>
              <a:t>esp32 by </a:t>
            </a:r>
            <a:r>
              <a:rPr lang="en-US" sz="1800" b="1" dirty="0" err="1"/>
              <a:t>Espressif</a:t>
            </a:r>
            <a:r>
              <a:rPr lang="en-US" sz="1800" b="1" dirty="0"/>
              <a:t> Systems </a:t>
            </a:r>
            <a:r>
              <a:rPr lang="en-US" sz="1800" dirty="0"/>
              <a:t>and install the software for Arduino.</a:t>
            </a:r>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pPr>
              <a:buNone/>
            </a:pPr>
            <a:br>
              <a:rPr lang="en-US" dirty="0"/>
            </a:b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5" name="Content Placeholder 2"/>
          <p:cNvSpPr txBox="1">
            <a:spLocks/>
          </p:cNvSpPr>
          <p:nvPr/>
        </p:nvSpPr>
        <p:spPr>
          <a:xfrm>
            <a:off x="457200" y="6019800"/>
            <a:ext cx="8229600" cy="609600"/>
          </a:xfrm>
          <a:prstGeom prst="rect">
            <a:avLst/>
          </a:prstGeom>
        </p:spPr>
        <p:txBody>
          <a:bodyPr vert="horz" lIns="91440" tIns="45720" rIns="91440" bIns="45720" rtlCol="0">
            <a:normAutofit lnSpcReduction="10000"/>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800" b="0" i="0" u="none" strike="noStrike" kern="1200" cap="none" spc="0" normalizeH="0" baseline="0" noProof="0" dirty="0">
                <a:ln>
                  <a:noFill/>
                </a:ln>
                <a:solidFill>
                  <a:schemeClr val="tx1"/>
                </a:solidFill>
                <a:effectLst/>
                <a:uLnTx/>
                <a:uFillTx/>
                <a:latin typeface="+mn-lt"/>
                <a:ea typeface="+mn-ea"/>
                <a:cs typeface="+mn-cs"/>
              </a:rPr>
              <a:t>Once all the above process has been completed we are ready to program our </a:t>
            </a:r>
            <a:r>
              <a:rPr lang="en-US" b="1" dirty="0"/>
              <a:t>ESP32</a:t>
            </a:r>
            <a:r>
              <a:rPr kumimoji="0" lang="en-US" sz="1800" b="0" i="0" u="none" strike="noStrike" kern="1200" cap="none" spc="0" normalizeH="0" baseline="0" noProof="0" dirty="0">
                <a:ln>
                  <a:noFill/>
                </a:ln>
                <a:solidFill>
                  <a:schemeClr val="tx1"/>
                </a:solidFill>
                <a:effectLst/>
                <a:uLnTx/>
                <a:uFillTx/>
                <a:latin typeface="+mn-lt"/>
                <a:ea typeface="+mn-ea"/>
                <a:cs typeface="+mn-cs"/>
              </a:rPr>
              <a:t> with Arduino IDE.</a:t>
            </a:r>
          </a:p>
        </p:txBody>
      </p:sp>
      <p:pic>
        <p:nvPicPr>
          <p:cNvPr id="6" name="Picture 5">
            <a:extLst>
              <a:ext uri="{FF2B5EF4-FFF2-40B4-BE49-F238E27FC236}">
                <a16:creationId xmlns:a16="http://schemas.microsoft.com/office/drawing/2014/main" id="{87FA0DD2-F8B1-4719-87B9-F6AFB2D8E91E}"/>
              </a:ext>
            </a:extLst>
          </p:cNvPr>
          <p:cNvPicPr>
            <a:picLocks noChangeAspect="1"/>
          </p:cNvPicPr>
          <p:nvPr/>
        </p:nvPicPr>
        <p:blipFill>
          <a:blip r:embed="rId3"/>
          <a:stretch>
            <a:fillRect/>
          </a:stretch>
        </p:blipFill>
        <p:spPr>
          <a:xfrm>
            <a:off x="539552" y="808378"/>
            <a:ext cx="8308458" cy="470784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1"/>
            <a:ext cx="8229600" cy="762000"/>
          </a:xfrm>
        </p:spPr>
        <p:txBody>
          <a:bodyPr>
            <a:normAutofit/>
          </a:bodyPr>
          <a:lstStyle/>
          <a:p>
            <a:r>
              <a:rPr lang="en-US" sz="1800" dirty="0"/>
              <a:t>Connect NodeMCU to PC with USB to </a:t>
            </a:r>
            <a:r>
              <a:rPr lang="en-US" sz="1800" dirty="0" err="1"/>
              <a:t>microUSB</a:t>
            </a:r>
            <a:r>
              <a:rPr lang="en-US" sz="1800" dirty="0"/>
              <a:t> cable .</a:t>
            </a:r>
          </a:p>
          <a:p>
            <a:r>
              <a:rPr lang="en-US" sz="1800" dirty="0"/>
              <a:t>Windows should automatically download necessary drivers for it. </a:t>
            </a:r>
          </a:p>
        </p:txBody>
      </p:sp>
      <p:pic>
        <p:nvPicPr>
          <p:cNvPr id="4" name="Picture 3" descr="devman.jpg"/>
          <p:cNvPicPr>
            <a:picLocks noChangeAspect="1"/>
          </p:cNvPicPr>
          <p:nvPr/>
        </p:nvPicPr>
        <p:blipFill>
          <a:blip r:embed="rId2" cstate="print"/>
          <a:stretch>
            <a:fillRect/>
          </a:stretch>
        </p:blipFill>
        <p:spPr>
          <a:xfrm>
            <a:off x="914400" y="990600"/>
            <a:ext cx="7276352" cy="5334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Basics of Wi-Fi</a:t>
            </a:r>
          </a:p>
        </p:txBody>
      </p:sp>
      <p:sp>
        <p:nvSpPr>
          <p:cNvPr id="3" name="Content Placeholder 2"/>
          <p:cNvSpPr>
            <a:spLocks noGrp="1"/>
          </p:cNvSpPr>
          <p:nvPr>
            <p:ph idx="1"/>
          </p:nvPr>
        </p:nvSpPr>
        <p:spPr>
          <a:xfrm>
            <a:off x="457200" y="1371600"/>
            <a:ext cx="8229600" cy="4754563"/>
          </a:xfrm>
        </p:spPr>
        <p:txBody>
          <a:bodyPr>
            <a:normAutofit/>
          </a:bodyPr>
          <a:lstStyle/>
          <a:p>
            <a:r>
              <a:rPr lang="en-US" sz="1800" dirty="0"/>
              <a:t>Devices that connect to Wi-Fi network are called stations.</a:t>
            </a:r>
          </a:p>
          <a:p>
            <a:endParaRPr lang="en-US" sz="1800" dirty="0"/>
          </a:p>
          <a:p>
            <a:r>
              <a:rPr lang="en-US" sz="1800" dirty="0"/>
              <a:t>Connection to Wi-Fi is provided by an access point, that acts as a hub for one or more stations.</a:t>
            </a:r>
          </a:p>
          <a:p>
            <a:endParaRPr lang="en-US" sz="1800" dirty="0"/>
          </a:p>
          <a:p>
            <a:r>
              <a:rPr lang="en-US" sz="1800" dirty="0"/>
              <a:t>Each access point is recognized by a SSID (</a:t>
            </a:r>
            <a:r>
              <a:rPr lang="en-US" sz="1800" b="1" dirty="0"/>
              <a:t>S</a:t>
            </a:r>
            <a:r>
              <a:rPr lang="en-US" sz="1800" dirty="0"/>
              <a:t>ervice </a:t>
            </a:r>
            <a:r>
              <a:rPr lang="en-US" sz="1800" b="1" dirty="0"/>
              <a:t>S</a:t>
            </a:r>
            <a:r>
              <a:rPr lang="en-US" sz="1800" dirty="0"/>
              <a:t>et </a:t>
            </a:r>
            <a:r>
              <a:rPr lang="en-US" sz="1800" b="1" dirty="0"/>
              <a:t>ID</a:t>
            </a:r>
            <a:r>
              <a:rPr lang="en-US" sz="1800" dirty="0"/>
              <a:t>entifier).</a:t>
            </a:r>
          </a:p>
          <a:p>
            <a:endParaRPr lang="en-US" sz="1800" dirty="0"/>
          </a:p>
          <a:p>
            <a:r>
              <a:rPr lang="en-US" sz="1800" dirty="0"/>
              <a:t>Clients can access services provided by servers</a:t>
            </a:r>
            <a:r>
              <a:rPr lang="en-US" sz="1800" baseline="0" dirty="0"/>
              <a:t> </a:t>
            </a:r>
            <a:r>
              <a:rPr lang="en-US" sz="1800" dirty="0"/>
              <a:t>in order to send, receive and process data.</a:t>
            </a:r>
          </a:p>
          <a:p>
            <a:endParaRPr lang="en-US" sz="1800" dirty="0"/>
          </a:p>
          <a:p>
            <a:r>
              <a:rPr lang="en-US" sz="1800" dirty="0"/>
              <a:t>Server provide functionality to other programs or devices, called clients. </a:t>
            </a:r>
          </a:p>
          <a:p>
            <a:endParaRPr lang="en-US" sz="1800" dirty="0"/>
          </a:p>
          <a:p>
            <a:r>
              <a:rPr lang="en-US" sz="1800" dirty="0"/>
              <a:t>We need to use ESP8266WiFi library to make Wi-Fi applications on NodeMCU.</a:t>
            </a:r>
          </a:p>
          <a:p>
            <a:pPr>
              <a:buNone/>
            </a:pPr>
            <a:endParaRPr lang="en-US" sz="1800" dirty="0"/>
          </a:p>
          <a:p>
            <a:endParaRPr lang="en-US" sz="1800" dirty="0"/>
          </a:p>
          <a:p>
            <a:endParaRPr lang="en-US" sz="1800" dirty="0"/>
          </a:p>
          <a:p>
            <a:endParaRPr lang="en-US" sz="1800" dirty="0"/>
          </a:p>
          <a:p>
            <a:endParaRPr lang="en-US" sz="1800" dirty="0"/>
          </a:p>
          <a:p>
            <a:endParaRPr lang="en-US" sz="1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err="1"/>
              <a:t>WiFi</a:t>
            </a:r>
            <a:r>
              <a:rPr lang="en-US" sz="3800" dirty="0"/>
              <a:t> library for ESP8266</a:t>
            </a:r>
          </a:p>
        </p:txBody>
      </p:sp>
      <p:sp>
        <p:nvSpPr>
          <p:cNvPr id="3" name="Content Placeholder 2"/>
          <p:cNvSpPr>
            <a:spLocks noGrp="1"/>
          </p:cNvSpPr>
          <p:nvPr>
            <p:ph idx="1"/>
          </p:nvPr>
        </p:nvSpPr>
        <p:spPr>
          <a:xfrm>
            <a:off x="457200" y="1447800"/>
            <a:ext cx="8229600" cy="4678363"/>
          </a:xfrm>
        </p:spPr>
        <p:txBody>
          <a:bodyPr>
            <a:normAutofit/>
          </a:bodyPr>
          <a:lstStyle/>
          <a:p>
            <a:r>
              <a:rPr lang="en-US" sz="1800" dirty="0" err="1"/>
              <a:t>WiFi.begin</a:t>
            </a:r>
            <a:r>
              <a:rPr lang="en-US" sz="1800" dirty="0"/>
              <a:t>(</a:t>
            </a:r>
            <a:r>
              <a:rPr lang="en-US" sz="1800" dirty="0" err="1"/>
              <a:t>ssid</a:t>
            </a:r>
            <a:r>
              <a:rPr lang="en-US" sz="1800" dirty="0"/>
              <a:t>, password, channel, </a:t>
            </a:r>
            <a:r>
              <a:rPr lang="en-US" sz="1800" dirty="0" err="1"/>
              <a:t>bssid</a:t>
            </a:r>
            <a:r>
              <a:rPr lang="en-US" sz="1800" dirty="0"/>
              <a:t>, connect)</a:t>
            </a:r>
          </a:p>
          <a:p>
            <a:pPr>
              <a:buNone/>
            </a:pPr>
            <a:r>
              <a:rPr lang="en-US" sz="1800" dirty="0"/>
              <a:t>	Meaning of parameters is as follows:</a:t>
            </a:r>
          </a:p>
          <a:p>
            <a:pPr>
              <a:buNone/>
            </a:pPr>
            <a:r>
              <a:rPr lang="en-US" sz="1800" b="1" dirty="0"/>
              <a:t>	</a:t>
            </a:r>
          </a:p>
          <a:p>
            <a:pPr>
              <a:buNone/>
            </a:pPr>
            <a:r>
              <a:rPr lang="en-US" sz="1800" b="1" dirty="0"/>
              <a:t>	</a:t>
            </a:r>
            <a:r>
              <a:rPr lang="en-US" sz="1800" b="1" dirty="0" err="1"/>
              <a:t>ssid</a:t>
            </a:r>
            <a:r>
              <a:rPr lang="en-US" sz="1800" dirty="0"/>
              <a:t> - a character string containing the SSID of Access Point we would like to connect to, may have up to 32 characters</a:t>
            </a:r>
          </a:p>
          <a:p>
            <a:pPr>
              <a:buNone/>
            </a:pPr>
            <a:r>
              <a:rPr lang="en-US" sz="1800" b="1" dirty="0"/>
              <a:t>	password</a:t>
            </a:r>
            <a:r>
              <a:rPr lang="en-US" sz="1800" dirty="0"/>
              <a:t> to the access point, a character string that should be minimum 8 characters long and not longer than 64 characters</a:t>
            </a:r>
          </a:p>
          <a:p>
            <a:pPr>
              <a:buNone/>
            </a:pPr>
            <a:r>
              <a:rPr lang="en-US" sz="1800" b="1" dirty="0"/>
              <a:t>	channel</a:t>
            </a:r>
            <a:r>
              <a:rPr lang="en-US" sz="1800" dirty="0"/>
              <a:t> of AP, if we like to operate using specific channel (optional)</a:t>
            </a:r>
          </a:p>
          <a:p>
            <a:pPr>
              <a:buNone/>
            </a:pPr>
            <a:r>
              <a:rPr lang="en-US" sz="1800" b="1" dirty="0"/>
              <a:t>	</a:t>
            </a:r>
            <a:r>
              <a:rPr lang="en-US" sz="1800" b="1" dirty="0" err="1"/>
              <a:t>bssid</a:t>
            </a:r>
            <a:r>
              <a:rPr lang="en-US" sz="1800" dirty="0"/>
              <a:t> - </a:t>
            </a:r>
            <a:r>
              <a:rPr lang="en-US" sz="1800" dirty="0" err="1"/>
              <a:t>mac</a:t>
            </a:r>
            <a:r>
              <a:rPr lang="en-US" sz="1800" dirty="0"/>
              <a:t> address of AP (optional)</a:t>
            </a:r>
          </a:p>
          <a:p>
            <a:pPr>
              <a:buNone/>
            </a:pPr>
            <a:r>
              <a:rPr lang="en-US" sz="1800" b="1" dirty="0"/>
              <a:t>	connect</a:t>
            </a:r>
            <a:r>
              <a:rPr lang="en-US" sz="1800" dirty="0"/>
              <a:t> - a </a:t>
            </a:r>
            <a:r>
              <a:rPr lang="en-US" sz="1800" dirty="0" err="1"/>
              <a:t>boolean</a:t>
            </a:r>
            <a:r>
              <a:rPr lang="en-US" sz="1800" dirty="0"/>
              <a:t> parameter that if set to false, will instruct module just to save the other parameters without actually establishing connection to the access point</a:t>
            </a:r>
          </a:p>
          <a:p>
            <a:endParaRPr lang="en-US" sz="1800" dirty="0"/>
          </a:p>
          <a:p>
            <a:r>
              <a:rPr lang="en-US" sz="1800" dirty="0" err="1"/>
              <a:t>WiFi.localIP</a:t>
            </a:r>
            <a:r>
              <a:rPr lang="en-US" sz="1800" dirty="0"/>
              <a:t>()</a:t>
            </a:r>
          </a:p>
          <a:p>
            <a:endParaRPr lang="en-US" sz="1800" dirty="0"/>
          </a:p>
          <a:p>
            <a:endParaRPr lang="en-US" sz="1800" dirty="0"/>
          </a:p>
          <a:p>
            <a:endParaRPr lang="en-US" sz="1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Station Mode</a:t>
            </a:r>
          </a:p>
        </p:txBody>
      </p:sp>
      <p:sp>
        <p:nvSpPr>
          <p:cNvPr id="3" name="Content Placeholder 2"/>
          <p:cNvSpPr>
            <a:spLocks noGrp="1"/>
          </p:cNvSpPr>
          <p:nvPr>
            <p:ph idx="1"/>
          </p:nvPr>
        </p:nvSpPr>
        <p:spPr/>
        <p:txBody>
          <a:bodyPr>
            <a:normAutofit/>
          </a:bodyPr>
          <a:lstStyle/>
          <a:p>
            <a:r>
              <a:rPr lang="en-US" sz="1800" dirty="0" err="1"/>
              <a:t>WiFi.status</a:t>
            </a:r>
            <a:r>
              <a:rPr lang="en-US" sz="1800" dirty="0"/>
              <a:t>()</a:t>
            </a:r>
          </a:p>
          <a:p>
            <a:pPr>
              <a:buNone/>
            </a:pPr>
            <a:r>
              <a:rPr lang="en-US" sz="1800" dirty="0"/>
              <a:t>	Function returns one of the following connection statuses:</a:t>
            </a:r>
          </a:p>
          <a:p>
            <a:pPr>
              <a:buNone/>
            </a:pPr>
            <a:r>
              <a:rPr lang="en-US" sz="1800" dirty="0"/>
              <a:t>	</a:t>
            </a:r>
          </a:p>
          <a:p>
            <a:pPr>
              <a:buNone/>
            </a:pPr>
            <a:r>
              <a:rPr lang="en-US" sz="1800" dirty="0"/>
              <a:t>	WL_CONNECTED after successful connection is established</a:t>
            </a:r>
          </a:p>
          <a:p>
            <a:pPr>
              <a:buNone/>
            </a:pPr>
            <a:r>
              <a:rPr lang="en-US" sz="1800" dirty="0"/>
              <a:t>	</a:t>
            </a:r>
            <a:r>
              <a:rPr lang="en-US" sz="1800" dirty="0" err="1"/>
              <a:t>WL_NO_SSID_AVAILin</a:t>
            </a:r>
            <a:r>
              <a:rPr lang="en-US" sz="1800" dirty="0"/>
              <a:t> case configured SSID cannot be reached</a:t>
            </a:r>
          </a:p>
          <a:p>
            <a:pPr>
              <a:buNone/>
            </a:pPr>
            <a:r>
              <a:rPr lang="en-US" sz="1800" dirty="0"/>
              <a:t>	WL_CONNECT_FAILED if password is incorrect</a:t>
            </a:r>
          </a:p>
          <a:p>
            <a:pPr>
              <a:buNone/>
            </a:pPr>
            <a:r>
              <a:rPr lang="en-US" sz="1800" dirty="0"/>
              <a:t>	WL_IDLE_STATUS when Wi-Fi is in process of changing between statuses</a:t>
            </a:r>
          </a:p>
          <a:p>
            <a:pPr>
              <a:buNone/>
            </a:pPr>
            <a:r>
              <a:rPr lang="en-US" sz="1800" dirty="0"/>
              <a:t>	WL_DISCONNECTED if module is not configured in station mode </a:t>
            </a:r>
          </a:p>
          <a:p>
            <a:pPr>
              <a:buNone/>
            </a:pPr>
            <a:endParaRPr lang="en-US" sz="1800" dirty="0"/>
          </a:p>
          <a:p>
            <a:r>
              <a:rPr lang="en-US" sz="1800" dirty="0" err="1"/>
              <a:t>WiFi.isConnected</a:t>
            </a:r>
            <a:r>
              <a:rPr lang="en-US" sz="1800" dirty="0"/>
              <a:t>()</a:t>
            </a:r>
          </a:p>
          <a:p>
            <a:pPr>
              <a:buNone/>
            </a:pPr>
            <a:endParaRPr lang="en-US" sz="1800" dirty="0"/>
          </a:p>
          <a:p>
            <a:endParaRPr lang="en-US" sz="1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 Access Point Mode</a:t>
            </a:r>
          </a:p>
        </p:txBody>
      </p:sp>
      <p:sp>
        <p:nvSpPr>
          <p:cNvPr id="3" name="Content Placeholder 2"/>
          <p:cNvSpPr>
            <a:spLocks noGrp="1"/>
          </p:cNvSpPr>
          <p:nvPr>
            <p:ph idx="1"/>
          </p:nvPr>
        </p:nvSpPr>
        <p:spPr/>
        <p:txBody>
          <a:bodyPr>
            <a:normAutofit/>
          </a:bodyPr>
          <a:lstStyle/>
          <a:p>
            <a:r>
              <a:rPr lang="en-US" sz="1800" dirty="0" err="1"/>
              <a:t>WiFi.softAP</a:t>
            </a:r>
            <a:r>
              <a:rPr lang="en-US" sz="1800" dirty="0"/>
              <a:t>(</a:t>
            </a:r>
            <a:r>
              <a:rPr lang="en-US" sz="1800" dirty="0" err="1"/>
              <a:t>ssid</a:t>
            </a:r>
            <a:r>
              <a:rPr lang="en-US" sz="1800" dirty="0"/>
              <a:t>, password, channel, hidden)</a:t>
            </a:r>
          </a:p>
          <a:p>
            <a:r>
              <a:rPr lang="en-US" sz="1800" dirty="0"/>
              <a:t>The first parameter of this function is required, remaining three are optional.</a:t>
            </a:r>
          </a:p>
          <a:p>
            <a:r>
              <a:rPr lang="en-US" sz="1800" dirty="0"/>
              <a:t>Meaning of parameters</a:t>
            </a:r>
          </a:p>
          <a:p>
            <a:pPr>
              <a:buNone/>
            </a:pPr>
            <a:r>
              <a:rPr lang="en-US" sz="1800" dirty="0"/>
              <a:t>	</a:t>
            </a:r>
          </a:p>
          <a:p>
            <a:pPr>
              <a:buNone/>
            </a:pPr>
            <a:r>
              <a:rPr lang="en-US" sz="1800" dirty="0"/>
              <a:t>	</a:t>
            </a:r>
            <a:r>
              <a:rPr lang="en-US" sz="1800" b="1" dirty="0"/>
              <a:t>channel</a:t>
            </a:r>
            <a:r>
              <a:rPr lang="en-US" sz="1800" dirty="0"/>
              <a:t> - optional parameter to set Wi-Fi channel, from 1 -13. Default channel is 1.</a:t>
            </a:r>
          </a:p>
          <a:p>
            <a:pPr>
              <a:buNone/>
            </a:pPr>
            <a:r>
              <a:rPr lang="en-US" sz="1800" dirty="0"/>
              <a:t>	</a:t>
            </a:r>
            <a:r>
              <a:rPr lang="en-US" sz="1800" b="1" dirty="0"/>
              <a:t>hidden </a:t>
            </a:r>
            <a:r>
              <a:rPr lang="en-US" sz="1800" dirty="0"/>
              <a:t>- optional parameter, if set to true will hide SSID </a:t>
            </a:r>
          </a:p>
          <a:p>
            <a:pPr>
              <a:buNone/>
            </a:pPr>
            <a:endParaRPr lang="en-US" sz="1800" dirty="0"/>
          </a:p>
          <a:p>
            <a:r>
              <a:rPr lang="en-US" sz="1800" dirty="0"/>
              <a:t>Function will return true or false depending on result of setting the soft-AP</a:t>
            </a:r>
          </a:p>
          <a:p>
            <a:endParaRPr lang="en-US" sz="1800" dirty="0"/>
          </a:p>
          <a:p>
            <a:r>
              <a:rPr lang="en-US" sz="1800" dirty="0" err="1"/>
              <a:t>WiFi.softAPgetStationNum</a:t>
            </a:r>
            <a:r>
              <a:rPr lang="en-US" sz="1800" dirty="0"/>
              <a:t>()</a:t>
            </a:r>
          </a:p>
          <a:p>
            <a:r>
              <a:rPr lang="en-US" sz="1800" dirty="0"/>
              <a:t>The maximum number of stations that may be connected to ESP8266 soft-AP is five.</a:t>
            </a:r>
          </a:p>
          <a:p>
            <a:endParaRPr lang="en-US" sz="18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Scanning</a:t>
            </a:r>
          </a:p>
        </p:txBody>
      </p:sp>
      <p:sp>
        <p:nvSpPr>
          <p:cNvPr id="3" name="Content Placeholder 2"/>
          <p:cNvSpPr>
            <a:spLocks noGrp="1"/>
          </p:cNvSpPr>
          <p:nvPr>
            <p:ph idx="1"/>
          </p:nvPr>
        </p:nvSpPr>
        <p:spPr/>
        <p:txBody>
          <a:bodyPr>
            <a:normAutofit/>
          </a:bodyPr>
          <a:lstStyle/>
          <a:p>
            <a:endParaRPr lang="en-US" sz="1800" dirty="0"/>
          </a:p>
          <a:p>
            <a:r>
              <a:rPr lang="en-US" sz="1800" dirty="0" err="1"/>
              <a:t>WiFi.scanNetworks</a:t>
            </a:r>
            <a:r>
              <a:rPr lang="en-US" sz="1800" dirty="0"/>
              <a:t>()</a:t>
            </a:r>
          </a:p>
          <a:p>
            <a:endParaRPr lang="en-US" sz="1800" dirty="0"/>
          </a:p>
          <a:p>
            <a:r>
              <a:rPr lang="en-US" sz="1800" dirty="0" err="1"/>
              <a:t>WiFi.scanNetworks</a:t>
            </a:r>
            <a:r>
              <a:rPr lang="en-US" sz="1800" dirty="0"/>
              <a:t>(</a:t>
            </a:r>
            <a:r>
              <a:rPr lang="en-US" sz="1800" dirty="0" err="1"/>
              <a:t>async</a:t>
            </a:r>
            <a:r>
              <a:rPr lang="en-US" sz="1800" dirty="0"/>
              <a:t>, </a:t>
            </a:r>
            <a:r>
              <a:rPr lang="en-US" sz="1800" dirty="0" err="1"/>
              <a:t>show_hidden</a:t>
            </a:r>
            <a:r>
              <a:rPr lang="en-US" sz="1800" dirty="0"/>
              <a:t>) </a:t>
            </a:r>
          </a:p>
          <a:p>
            <a:r>
              <a:rPr lang="en-US" sz="1800" dirty="0"/>
              <a:t>Both function parameters are of </a:t>
            </a:r>
            <a:r>
              <a:rPr lang="en-US" sz="1800" dirty="0" err="1"/>
              <a:t>boolean</a:t>
            </a:r>
            <a:r>
              <a:rPr lang="en-US" sz="1800" dirty="0"/>
              <a:t> type.</a:t>
            </a:r>
          </a:p>
          <a:p>
            <a:pPr>
              <a:buNone/>
            </a:pPr>
            <a:r>
              <a:rPr lang="en-US" sz="1800" dirty="0"/>
              <a:t>	</a:t>
            </a:r>
          </a:p>
          <a:p>
            <a:pPr>
              <a:buNone/>
            </a:pPr>
            <a:r>
              <a:rPr lang="en-US" sz="1800" b="1" dirty="0"/>
              <a:t>	</a:t>
            </a:r>
            <a:r>
              <a:rPr lang="en-US" sz="1800" b="1" dirty="0" err="1"/>
              <a:t>asysnc</a:t>
            </a:r>
            <a:r>
              <a:rPr lang="en-US" sz="1800" b="1" dirty="0"/>
              <a:t> </a:t>
            </a:r>
            <a:r>
              <a:rPr lang="en-US" sz="1800" dirty="0"/>
              <a:t>- if set to true then scanning will start in background and function will exit without waiting for result. To check for result use separate function.</a:t>
            </a:r>
          </a:p>
          <a:p>
            <a:pPr>
              <a:buNone/>
            </a:pPr>
            <a:r>
              <a:rPr lang="en-US" sz="1800" dirty="0"/>
              <a:t>	</a:t>
            </a:r>
            <a:r>
              <a:rPr lang="en-US" sz="1800" b="1" dirty="0" err="1"/>
              <a:t>show_hidden</a:t>
            </a:r>
            <a:r>
              <a:rPr lang="en-US" sz="1800" dirty="0"/>
              <a:t> - set it to true to include in scan result networks with hidden SSID.</a:t>
            </a:r>
          </a:p>
          <a:p>
            <a:endParaRPr lang="en-US" sz="1800" dirty="0"/>
          </a:p>
          <a:p>
            <a:r>
              <a:rPr lang="en-US" sz="1800" dirty="0" err="1"/>
              <a:t>WiFi.scanComplete</a:t>
            </a:r>
            <a:r>
              <a:rPr lang="en-US" sz="1800" dirty="0"/>
              <a: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Client Mode</a:t>
            </a:r>
          </a:p>
        </p:txBody>
      </p:sp>
      <p:sp>
        <p:nvSpPr>
          <p:cNvPr id="3" name="Content Placeholder 2"/>
          <p:cNvSpPr>
            <a:spLocks noGrp="1"/>
          </p:cNvSpPr>
          <p:nvPr>
            <p:ph idx="1"/>
          </p:nvPr>
        </p:nvSpPr>
        <p:spPr>
          <a:xfrm>
            <a:off x="457200" y="1295400"/>
            <a:ext cx="8229600" cy="5334000"/>
          </a:xfrm>
        </p:spPr>
        <p:txBody>
          <a:bodyPr>
            <a:normAutofit fontScale="92500" lnSpcReduction="10000"/>
          </a:bodyPr>
          <a:lstStyle/>
          <a:p>
            <a:r>
              <a:rPr lang="en-US" sz="1800" dirty="0"/>
              <a:t>Create a client object using</a:t>
            </a:r>
          </a:p>
          <a:p>
            <a:r>
              <a:rPr lang="en-US" sz="1800" dirty="0" err="1"/>
              <a:t>WiFiClient</a:t>
            </a:r>
            <a:r>
              <a:rPr lang="en-US" sz="1800" dirty="0"/>
              <a:t>  client;</a:t>
            </a:r>
          </a:p>
          <a:p>
            <a:endParaRPr lang="en-US" sz="1800" dirty="0"/>
          </a:p>
          <a:p>
            <a:r>
              <a:rPr lang="en-US" sz="1800" dirty="0"/>
              <a:t>Declare server address using</a:t>
            </a:r>
          </a:p>
          <a:p>
            <a:r>
              <a:rPr lang="en-US" sz="1800" dirty="0" err="1"/>
              <a:t>IPAddress</a:t>
            </a:r>
            <a:r>
              <a:rPr lang="en-US" sz="1800" dirty="0"/>
              <a:t> server(74,125,115,105);</a:t>
            </a:r>
          </a:p>
          <a:p>
            <a:pPr>
              <a:buNone/>
            </a:pPr>
            <a:endParaRPr lang="en-US" sz="1800" dirty="0"/>
          </a:p>
          <a:p>
            <a:r>
              <a:rPr lang="en-US" sz="1800" dirty="0" err="1"/>
              <a:t>client.connect</a:t>
            </a:r>
            <a:r>
              <a:rPr lang="en-US" sz="1800" dirty="0"/>
              <a:t>(server, 80)</a:t>
            </a:r>
          </a:p>
          <a:p>
            <a:r>
              <a:rPr lang="en-US" sz="1800" dirty="0" err="1"/>
              <a:t>client.stop</a:t>
            </a:r>
            <a:r>
              <a:rPr lang="en-US" sz="1800" dirty="0"/>
              <a:t>()</a:t>
            </a:r>
          </a:p>
          <a:p>
            <a:endParaRPr lang="en-US" sz="1800" dirty="0"/>
          </a:p>
          <a:p>
            <a:r>
              <a:rPr lang="en-US" sz="1800" dirty="0" err="1"/>
              <a:t>client.available</a:t>
            </a:r>
            <a:r>
              <a:rPr lang="en-US" sz="1800" dirty="0"/>
              <a:t>()</a:t>
            </a:r>
          </a:p>
          <a:p>
            <a:r>
              <a:rPr lang="en-US" sz="1800" dirty="0"/>
              <a:t>Returns the number of bytes available for reading</a:t>
            </a:r>
          </a:p>
          <a:p>
            <a:endParaRPr lang="en-US" sz="1800" dirty="0"/>
          </a:p>
          <a:p>
            <a:r>
              <a:rPr lang="en-US" sz="1800" dirty="0" err="1"/>
              <a:t>client.write</a:t>
            </a:r>
            <a:r>
              <a:rPr lang="en-US" sz="1800" dirty="0"/>
              <a:t>(data)</a:t>
            </a:r>
          </a:p>
          <a:p>
            <a:r>
              <a:rPr lang="en-US" sz="1800" dirty="0"/>
              <a:t>Write data to the server the client is connected to</a:t>
            </a:r>
          </a:p>
          <a:p>
            <a:endParaRPr lang="en-US" sz="1800" dirty="0"/>
          </a:p>
          <a:p>
            <a:r>
              <a:rPr lang="en-US" sz="1800" dirty="0" err="1"/>
              <a:t>client.read</a:t>
            </a:r>
            <a:r>
              <a:rPr lang="en-US" sz="1800" dirty="0"/>
              <a:t>()</a:t>
            </a:r>
          </a:p>
          <a:p>
            <a:r>
              <a:rPr lang="en-US" sz="1800" dirty="0"/>
              <a:t>Read the next byte received from the server the client is connected to (after the last call to read()).</a:t>
            </a:r>
          </a:p>
          <a:p>
            <a:endParaRPr lang="en-US" sz="1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PART1</a:t>
            </a:r>
            <a:endParaRPr lang="en-IN" dirty="0"/>
          </a:p>
        </p:txBody>
      </p:sp>
      <p:sp>
        <p:nvSpPr>
          <p:cNvPr id="3" name="Content Placeholder 2"/>
          <p:cNvSpPr>
            <a:spLocks noGrp="1"/>
          </p:cNvSpPr>
          <p:nvPr>
            <p:ph idx="1"/>
          </p:nvPr>
        </p:nvSpPr>
        <p:spPr/>
        <p:txBody>
          <a:bodyPr>
            <a:normAutofit/>
          </a:bodyPr>
          <a:lstStyle/>
          <a:p>
            <a:pPr algn="ctr">
              <a:buNone/>
            </a:pPr>
            <a:endParaRPr lang="en-US" sz="4400" dirty="0"/>
          </a:p>
          <a:p>
            <a:pPr algn="ctr">
              <a:buNone/>
            </a:pPr>
            <a:endParaRPr lang="en-US" sz="4400" dirty="0"/>
          </a:p>
          <a:p>
            <a:pPr algn="ctr">
              <a:buNone/>
            </a:pPr>
            <a:r>
              <a:rPr lang="en-US" sz="4400" dirty="0" err="1"/>
              <a:t>NodeMCU</a:t>
            </a:r>
            <a:r>
              <a:rPr lang="en-US" sz="4400" dirty="0"/>
              <a:t> (ESP8266)</a:t>
            </a:r>
            <a:endParaRPr lang="en-IN" sz="4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Server Mode</a:t>
            </a:r>
          </a:p>
        </p:txBody>
      </p:sp>
      <p:sp>
        <p:nvSpPr>
          <p:cNvPr id="3" name="Content Placeholder 2"/>
          <p:cNvSpPr>
            <a:spLocks noGrp="1"/>
          </p:cNvSpPr>
          <p:nvPr>
            <p:ph idx="1"/>
          </p:nvPr>
        </p:nvSpPr>
        <p:spPr/>
        <p:txBody>
          <a:bodyPr>
            <a:normAutofit lnSpcReduction="10000"/>
          </a:bodyPr>
          <a:lstStyle/>
          <a:p>
            <a:r>
              <a:rPr lang="en-US" sz="1800" dirty="0" err="1"/>
              <a:t>WiFiServer</a:t>
            </a:r>
            <a:r>
              <a:rPr lang="en-US" sz="1800" dirty="0"/>
              <a:t> server(80);</a:t>
            </a:r>
          </a:p>
          <a:p>
            <a:r>
              <a:rPr lang="en-US" sz="1800" dirty="0"/>
              <a:t>Creates a server that listens for incoming connections on the specified port. </a:t>
            </a:r>
          </a:p>
          <a:p>
            <a:endParaRPr lang="en-US" sz="1800" dirty="0"/>
          </a:p>
          <a:p>
            <a:r>
              <a:rPr lang="en-US" sz="1800" dirty="0" err="1"/>
              <a:t>server.begin</a:t>
            </a:r>
            <a:r>
              <a:rPr lang="en-US" sz="1800" dirty="0"/>
              <a:t>() </a:t>
            </a:r>
          </a:p>
          <a:p>
            <a:endParaRPr lang="en-US" sz="1800" dirty="0"/>
          </a:p>
          <a:p>
            <a:r>
              <a:rPr lang="en-US" sz="1800" dirty="0" err="1"/>
              <a:t>server.available</a:t>
            </a:r>
            <a:r>
              <a:rPr lang="en-US" sz="1800" dirty="0"/>
              <a:t>() </a:t>
            </a:r>
          </a:p>
          <a:p>
            <a:r>
              <a:rPr lang="en-US" sz="1800" dirty="0"/>
              <a:t>Returns</a:t>
            </a:r>
            <a:r>
              <a:rPr lang="en-US" sz="1800" b="1" dirty="0"/>
              <a:t> </a:t>
            </a:r>
            <a:r>
              <a:rPr lang="en-US" sz="1800" dirty="0"/>
              <a:t>a Client object, if no Client has data available for reading, this object will return false.</a:t>
            </a:r>
          </a:p>
          <a:p>
            <a:endParaRPr lang="en-US" sz="1800" dirty="0"/>
          </a:p>
          <a:p>
            <a:r>
              <a:rPr lang="en-US" sz="1800" dirty="0" err="1"/>
              <a:t>server.write</a:t>
            </a:r>
            <a:r>
              <a:rPr lang="en-US" sz="1800" dirty="0"/>
              <a:t>(data) </a:t>
            </a:r>
          </a:p>
          <a:p>
            <a:r>
              <a:rPr lang="en-US" sz="1800" dirty="0"/>
              <a:t>Write data to all the clients connected to a server (one byte at a time). </a:t>
            </a:r>
          </a:p>
          <a:p>
            <a:endParaRPr lang="en-US" sz="1800" dirty="0"/>
          </a:p>
          <a:p>
            <a:r>
              <a:rPr lang="en-US" sz="1800" dirty="0"/>
              <a:t>To read data from client use available to get client object and use </a:t>
            </a:r>
            <a:r>
              <a:rPr lang="en-US" sz="1800" dirty="0" err="1"/>
              <a:t>client.read</a:t>
            </a:r>
            <a:r>
              <a:rPr lang="en-US" sz="1800" dirty="0"/>
              <a:t>() to read data.  </a:t>
            </a:r>
          </a:p>
          <a:p>
            <a:endParaRPr lang="en-US" sz="18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Sachin\Downloads\esp net.png"/>
          <p:cNvPicPr>
            <a:picLocks noChangeAspect="1" noChangeArrowheads="1"/>
          </p:cNvPicPr>
          <p:nvPr/>
        </p:nvPicPr>
        <p:blipFill>
          <a:blip r:embed="rId2" cstate="print"/>
          <a:srcRect/>
          <a:stretch>
            <a:fillRect/>
          </a:stretch>
        </p:blipFill>
        <p:spPr bwMode="auto">
          <a:xfrm>
            <a:off x="1447800" y="1447800"/>
            <a:ext cx="6248400" cy="4940419"/>
          </a:xfrm>
          <a:prstGeom prst="rect">
            <a:avLst/>
          </a:prstGeom>
          <a:noFill/>
        </p:spPr>
      </p:pic>
      <p:sp>
        <p:nvSpPr>
          <p:cNvPr id="5" name="Title 1"/>
          <p:cNvSpPr>
            <a:spLocks noGrp="1"/>
          </p:cNvSpPr>
          <p:nvPr>
            <p:ph type="title"/>
          </p:nvPr>
        </p:nvSpPr>
        <p:spPr>
          <a:xfrm>
            <a:off x="457200" y="274638"/>
            <a:ext cx="8229600" cy="1143000"/>
          </a:xfrm>
        </p:spPr>
        <p:txBody>
          <a:bodyPr/>
          <a:lstStyle/>
          <a:p>
            <a:r>
              <a:rPr lang="en-US" dirty="0"/>
              <a:t>Basic Example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r>
              <a:rPr lang="en-US" sz="3800" dirty="0"/>
              <a:t>Writing your first program (sketch)</a:t>
            </a:r>
          </a:p>
        </p:txBody>
      </p:sp>
      <p:sp>
        <p:nvSpPr>
          <p:cNvPr id="3" name="Content Placeholder 2"/>
          <p:cNvSpPr>
            <a:spLocks noGrp="1"/>
          </p:cNvSpPr>
          <p:nvPr>
            <p:ph idx="1"/>
          </p:nvPr>
        </p:nvSpPr>
        <p:spPr>
          <a:xfrm>
            <a:off x="457200" y="1219200"/>
            <a:ext cx="8229600" cy="4906963"/>
          </a:xfrm>
        </p:spPr>
        <p:txBody>
          <a:bodyPr>
            <a:normAutofit/>
          </a:bodyPr>
          <a:lstStyle/>
          <a:p>
            <a:r>
              <a:rPr lang="en-US" sz="1800" dirty="0"/>
              <a:t>The code always has at least 2 functions</a:t>
            </a:r>
          </a:p>
          <a:p>
            <a:pPr lvl="1"/>
            <a:r>
              <a:rPr lang="en-US" sz="1400" dirty="0"/>
              <a:t>setup()</a:t>
            </a:r>
          </a:p>
          <a:p>
            <a:pPr lvl="1"/>
            <a:r>
              <a:rPr lang="en-US" sz="1400" dirty="0"/>
              <a:t>loop()</a:t>
            </a:r>
          </a:p>
          <a:p>
            <a:pPr lvl="1"/>
            <a:endParaRPr lang="en-US" sz="1400" dirty="0"/>
          </a:p>
          <a:p>
            <a:r>
              <a:rPr lang="en-US" sz="1800" dirty="0"/>
              <a:t>The setup() function is called when a sketch starts. Use it to initialize variables, pin modes, start using libraries, etc.</a:t>
            </a:r>
          </a:p>
          <a:p>
            <a:endParaRPr lang="en-US" sz="1800" dirty="0"/>
          </a:p>
          <a:p>
            <a:r>
              <a:rPr lang="en-US" sz="1800" dirty="0"/>
              <a:t>The setup function will only run once, after each power up or reset.</a:t>
            </a:r>
          </a:p>
          <a:p>
            <a:endParaRPr lang="en-US" sz="1800" dirty="0"/>
          </a:p>
          <a:p>
            <a:r>
              <a:rPr lang="en-US" sz="1800" dirty="0"/>
              <a:t>After creating a setup() function, which initializes and sets the initial values, the loop() function does precisely what its name suggests, and loops consecutively.</a:t>
            </a:r>
          </a:p>
          <a:p>
            <a:endParaRPr lang="en-US" sz="1800" dirty="0"/>
          </a:p>
          <a:p>
            <a:r>
              <a:rPr lang="en-US" sz="1800" dirty="0"/>
              <a:t>Its very similar to C/C++.</a:t>
            </a:r>
          </a:p>
          <a:p>
            <a:pPr lvl="1">
              <a:buNone/>
            </a:pPr>
            <a:endParaRPr lang="en-US" sz="14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20762"/>
          </a:xfrm>
        </p:spPr>
        <p:txBody>
          <a:bodyPr/>
          <a:lstStyle/>
          <a:p>
            <a:r>
              <a:rPr lang="en-US" dirty="0"/>
              <a:t>Client</a:t>
            </a:r>
          </a:p>
        </p:txBody>
      </p:sp>
      <p:pic>
        <p:nvPicPr>
          <p:cNvPr id="1026" name="Picture 2" descr="C:\Users\Sachin\Downloads\esp node station.png"/>
          <p:cNvPicPr>
            <a:picLocks noChangeAspect="1" noChangeArrowheads="1"/>
          </p:cNvPicPr>
          <p:nvPr/>
        </p:nvPicPr>
        <p:blipFill>
          <a:blip r:embed="rId2" cstate="print"/>
          <a:srcRect/>
          <a:stretch>
            <a:fillRect/>
          </a:stretch>
        </p:blipFill>
        <p:spPr bwMode="auto">
          <a:xfrm>
            <a:off x="838200" y="1295400"/>
            <a:ext cx="7315200" cy="5341869"/>
          </a:xfrm>
          <a:prstGeom prst="rect">
            <a:avLst/>
          </a:prstGeom>
          <a:noFill/>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20762"/>
          </a:xfrm>
        </p:spPr>
        <p:txBody>
          <a:bodyPr/>
          <a:lstStyle/>
          <a:p>
            <a:r>
              <a:rPr lang="en-US" dirty="0"/>
              <a:t>Server</a:t>
            </a:r>
          </a:p>
        </p:txBody>
      </p:sp>
      <p:pic>
        <p:nvPicPr>
          <p:cNvPr id="2050" name="Picture 2" descr="C:\Users\Sachin\Downloads\esp node station server.png"/>
          <p:cNvPicPr>
            <a:picLocks noChangeAspect="1" noChangeArrowheads="1"/>
          </p:cNvPicPr>
          <p:nvPr/>
        </p:nvPicPr>
        <p:blipFill>
          <a:blip r:embed="rId2" cstate="print"/>
          <a:srcRect/>
          <a:stretch>
            <a:fillRect/>
          </a:stretch>
        </p:blipFill>
        <p:spPr bwMode="auto">
          <a:xfrm>
            <a:off x="838200" y="1219200"/>
            <a:ext cx="7696200" cy="5436304"/>
          </a:xfrm>
          <a:prstGeom prst="rect">
            <a:avLst/>
          </a:prstGeom>
          <a:noFill/>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PART2</a:t>
            </a:r>
            <a:endParaRPr lang="en-IN" dirty="0"/>
          </a:p>
        </p:txBody>
      </p:sp>
      <p:sp>
        <p:nvSpPr>
          <p:cNvPr id="3" name="Content Placeholder 2"/>
          <p:cNvSpPr>
            <a:spLocks noGrp="1"/>
          </p:cNvSpPr>
          <p:nvPr>
            <p:ph idx="1"/>
          </p:nvPr>
        </p:nvSpPr>
        <p:spPr/>
        <p:txBody>
          <a:bodyPr>
            <a:normAutofit/>
          </a:bodyPr>
          <a:lstStyle/>
          <a:p>
            <a:pPr algn="ctr">
              <a:buNone/>
            </a:pPr>
            <a:endParaRPr lang="en-US" sz="4400" dirty="0"/>
          </a:p>
          <a:p>
            <a:pPr algn="ctr">
              <a:buNone/>
            </a:pPr>
            <a:endParaRPr lang="en-US" sz="4400" dirty="0"/>
          </a:p>
          <a:p>
            <a:pPr algn="ctr">
              <a:buNone/>
            </a:pPr>
            <a:r>
              <a:rPr lang="en-US" sz="4400"/>
              <a:t>ESP32</a:t>
            </a:r>
            <a:endParaRPr lang="en-IN" sz="44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19C5A-1D69-0E4D-BE82-80E5E2F79DD2}"/>
              </a:ext>
            </a:extLst>
          </p:cNvPr>
          <p:cNvSpPr>
            <a:spLocks noGrp="1"/>
          </p:cNvSpPr>
          <p:nvPr>
            <p:ph type="title"/>
          </p:nvPr>
        </p:nvSpPr>
        <p:spPr>
          <a:xfrm>
            <a:off x="288758" y="136526"/>
            <a:ext cx="7886700" cy="1325563"/>
          </a:xfrm>
        </p:spPr>
        <p:txBody>
          <a:bodyPr/>
          <a:lstStyle/>
          <a:p>
            <a:r>
              <a:rPr lang="en-US" dirty="0"/>
              <a:t>SDK installation</a:t>
            </a:r>
          </a:p>
        </p:txBody>
      </p:sp>
      <p:sp>
        <p:nvSpPr>
          <p:cNvPr id="3" name="Content Placeholder 2">
            <a:extLst>
              <a:ext uri="{FF2B5EF4-FFF2-40B4-BE49-F238E27FC236}">
                <a16:creationId xmlns:a16="http://schemas.microsoft.com/office/drawing/2014/main" id="{8E197CC3-5630-A54D-AD0B-37FF92BC5E27}"/>
              </a:ext>
            </a:extLst>
          </p:cNvPr>
          <p:cNvSpPr>
            <a:spLocks noGrp="1"/>
          </p:cNvSpPr>
          <p:nvPr>
            <p:ph idx="1"/>
          </p:nvPr>
        </p:nvSpPr>
        <p:spPr>
          <a:xfrm>
            <a:off x="288759" y="1825625"/>
            <a:ext cx="8671760" cy="4351338"/>
          </a:xfrm>
        </p:spPr>
        <p:txBody>
          <a:bodyPr>
            <a:normAutofit/>
          </a:bodyPr>
          <a:lstStyle/>
          <a:p>
            <a:r>
              <a:rPr lang="en-SG" sz="2400" dirty="0">
                <a:hlinkClick r:id="rId2"/>
              </a:rPr>
              <a:t>https://github.com/yeokm1/iot-esp32-mcu-workshop </a:t>
            </a:r>
            <a:endParaRPr lang="en-SG" sz="2400" dirty="0"/>
          </a:p>
          <a:p>
            <a:r>
              <a:rPr lang="en-SG" sz="2400" dirty="0"/>
              <a:t>Install Serial Virtual Com Port drivers for your operating system if needed</a:t>
            </a:r>
          </a:p>
          <a:p>
            <a:pPr lvl="1"/>
            <a:r>
              <a:rPr lang="en-SG" sz="2000" dirty="0">
                <a:hlinkClick r:id="rId3"/>
              </a:rPr>
              <a:t>https://www.silabs.com/products/development-tools/software/usb-to-uart-bridge-vcp-drivers</a:t>
            </a:r>
            <a:endParaRPr lang="en-SG" sz="2000" dirty="0"/>
          </a:p>
          <a:p>
            <a:r>
              <a:rPr lang="en-SG" sz="2400" dirty="0"/>
              <a:t>Install Arduino IDE:</a:t>
            </a:r>
          </a:p>
          <a:p>
            <a:pPr lvl="1"/>
            <a:r>
              <a:rPr lang="en-SG" sz="2000" dirty="0">
                <a:hlinkClick r:id="rId4"/>
              </a:rPr>
              <a:t>https://www.arduino.cc/en/main/software </a:t>
            </a:r>
            <a:endParaRPr lang="en-SG" sz="2000" dirty="0"/>
          </a:p>
          <a:p>
            <a:r>
              <a:rPr lang="en-SG" dirty="0"/>
              <a:t>Instal</a:t>
            </a:r>
            <a:r>
              <a:rPr lang="en-SG" sz="2400" dirty="0"/>
              <a:t>l ESP32 SDK addon to Arduino IDE</a:t>
            </a:r>
          </a:p>
          <a:p>
            <a:pPr lvl="1"/>
            <a:r>
              <a:rPr lang="en-SG" sz="2000" dirty="0"/>
              <a:t>Add the following path to Additional Boards URL configuration</a:t>
            </a:r>
          </a:p>
          <a:p>
            <a:pPr lvl="1"/>
            <a:r>
              <a:rPr lang="en-SG" sz="2000" dirty="0">
                <a:hlinkClick r:id="rId5"/>
              </a:rPr>
              <a:t>https://dl.espressif.com/dl/package_esp32_index.json</a:t>
            </a:r>
            <a:endParaRPr lang="en-SG" sz="2000" dirty="0"/>
          </a:p>
        </p:txBody>
      </p:sp>
      <p:sp>
        <p:nvSpPr>
          <p:cNvPr id="4" name="Slide Number Placeholder 3">
            <a:extLst>
              <a:ext uri="{FF2B5EF4-FFF2-40B4-BE49-F238E27FC236}">
                <a16:creationId xmlns:a16="http://schemas.microsoft.com/office/drawing/2014/main" id="{B7BA7CE1-B987-2E4C-97F7-013BE8AB4196}"/>
              </a:ext>
            </a:extLst>
          </p:cNvPr>
          <p:cNvSpPr>
            <a:spLocks noGrp="1"/>
          </p:cNvSpPr>
          <p:nvPr>
            <p:ph type="sldNum" sz="quarter" idx="12"/>
          </p:nvPr>
        </p:nvSpPr>
        <p:spPr/>
        <p:txBody>
          <a:bodyPr/>
          <a:lstStyle/>
          <a:p>
            <a:fld id="{3F11C4CA-45CA-9140-8BC1-9D9BD1B23874}" type="slidenum">
              <a:rPr lang="en-US" smtClean="0"/>
              <a:pPr/>
              <a:t>26</a:t>
            </a:fld>
            <a:endParaRPr lang="en-US"/>
          </a:p>
        </p:txBody>
      </p:sp>
    </p:spTree>
    <p:extLst>
      <p:ext uri="{BB962C8B-B14F-4D97-AF65-F5344CB8AC3E}">
        <p14:creationId xmlns:p14="http://schemas.microsoft.com/office/powerpoint/2010/main" val="41210154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48178-8CC2-6545-A1E9-4F3B03C86059}"/>
              </a:ext>
            </a:extLst>
          </p:cNvPr>
          <p:cNvSpPr>
            <a:spLocks noGrp="1"/>
          </p:cNvSpPr>
          <p:nvPr>
            <p:ph type="title"/>
          </p:nvPr>
        </p:nvSpPr>
        <p:spPr>
          <a:xfrm>
            <a:off x="55631" y="86639"/>
            <a:ext cx="7886700" cy="1325563"/>
          </a:xfrm>
        </p:spPr>
        <p:txBody>
          <a:bodyPr/>
          <a:lstStyle/>
          <a:p>
            <a:r>
              <a:rPr lang="en-US" dirty="0"/>
              <a:t>Components Check</a:t>
            </a:r>
          </a:p>
        </p:txBody>
      </p:sp>
      <p:sp>
        <p:nvSpPr>
          <p:cNvPr id="3" name="Content Placeholder 2">
            <a:extLst>
              <a:ext uri="{FF2B5EF4-FFF2-40B4-BE49-F238E27FC236}">
                <a16:creationId xmlns:a16="http://schemas.microsoft.com/office/drawing/2014/main" id="{EADD94D2-D652-6346-89D7-8CEF6FEECCEE}"/>
              </a:ext>
            </a:extLst>
          </p:cNvPr>
          <p:cNvSpPr>
            <a:spLocks noGrp="1"/>
          </p:cNvSpPr>
          <p:nvPr>
            <p:ph idx="1"/>
          </p:nvPr>
        </p:nvSpPr>
        <p:spPr>
          <a:xfrm>
            <a:off x="55631" y="1891169"/>
            <a:ext cx="7886700" cy="4351338"/>
          </a:xfrm>
        </p:spPr>
        <p:txBody>
          <a:bodyPr>
            <a:normAutofit fontScale="92500" lnSpcReduction="20000"/>
          </a:bodyPr>
          <a:lstStyle/>
          <a:p>
            <a:r>
              <a:rPr lang="en-US" dirty="0"/>
              <a:t>ESP32 breakout board</a:t>
            </a:r>
          </a:p>
          <a:p>
            <a:r>
              <a:rPr lang="en-US" dirty="0"/>
              <a:t>50cm micro-USB cable</a:t>
            </a:r>
          </a:p>
          <a:p>
            <a:r>
              <a:rPr lang="en-US" dirty="0"/>
              <a:t>Half-size breadboard</a:t>
            </a:r>
          </a:p>
          <a:p>
            <a:r>
              <a:rPr lang="en-US" dirty="0"/>
              <a:t>Bunch of wires</a:t>
            </a:r>
          </a:p>
          <a:p>
            <a:endParaRPr lang="en-US" dirty="0"/>
          </a:p>
          <a:p>
            <a:r>
              <a:rPr lang="en-US" dirty="0"/>
              <a:t>In ESD bag</a:t>
            </a:r>
          </a:p>
          <a:p>
            <a:pPr lvl="1"/>
            <a:r>
              <a:rPr lang="en-US" dirty="0"/>
              <a:t>Red LED</a:t>
            </a:r>
          </a:p>
          <a:p>
            <a:pPr lvl="1"/>
            <a:r>
              <a:rPr lang="en-US" dirty="0"/>
              <a:t>Push button</a:t>
            </a:r>
          </a:p>
          <a:p>
            <a:pPr lvl="1"/>
            <a:r>
              <a:rPr lang="en-US" dirty="0"/>
              <a:t>330 ohm resistor</a:t>
            </a:r>
          </a:p>
          <a:p>
            <a:pPr lvl="1"/>
            <a:r>
              <a:rPr lang="en-US" dirty="0"/>
              <a:t>10k ohm resistor</a:t>
            </a:r>
          </a:p>
          <a:p>
            <a:pPr lvl="1"/>
            <a:endParaRPr lang="en-US" dirty="0"/>
          </a:p>
        </p:txBody>
      </p:sp>
      <p:sp>
        <p:nvSpPr>
          <p:cNvPr id="4" name="Slide Number Placeholder 3">
            <a:extLst>
              <a:ext uri="{FF2B5EF4-FFF2-40B4-BE49-F238E27FC236}">
                <a16:creationId xmlns:a16="http://schemas.microsoft.com/office/drawing/2014/main" id="{243994B4-46BB-9449-8BD1-444332862CB9}"/>
              </a:ext>
            </a:extLst>
          </p:cNvPr>
          <p:cNvSpPr>
            <a:spLocks noGrp="1"/>
          </p:cNvSpPr>
          <p:nvPr>
            <p:ph type="sldNum" sz="quarter" idx="12"/>
          </p:nvPr>
        </p:nvSpPr>
        <p:spPr/>
        <p:txBody>
          <a:bodyPr/>
          <a:lstStyle/>
          <a:p>
            <a:fld id="{3F11C4CA-45CA-9140-8BC1-9D9BD1B23874}" type="slidenum">
              <a:rPr lang="en-US" smtClean="0"/>
              <a:pPr/>
              <a:t>27</a:t>
            </a:fld>
            <a:endParaRPr lang="en-US"/>
          </a:p>
        </p:txBody>
      </p:sp>
      <p:pic>
        <p:nvPicPr>
          <p:cNvPr id="6" name="Picture 5">
            <a:extLst>
              <a:ext uri="{FF2B5EF4-FFF2-40B4-BE49-F238E27FC236}">
                <a16:creationId xmlns:a16="http://schemas.microsoft.com/office/drawing/2014/main" id="{9131E7F2-E3F1-F745-A527-B464021A694C}"/>
              </a:ext>
            </a:extLst>
          </p:cNvPr>
          <p:cNvPicPr>
            <a:picLocks noChangeAspect="1"/>
          </p:cNvPicPr>
          <p:nvPr/>
        </p:nvPicPr>
        <p:blipFill>
          <a:blip r:embed="rId2" cstate="print"/>
          <a:stretch>
            <a:fillRect/>
          </a:stretch>
        </p:blipFill>
        <p:spPr>
          <a:xfrm>
            <a:off x="4886049" y="-5932"/>
            <a:ext cx="4257951" cy="4182255"/>
          </a:xfrm>
          <a:prstGeom prst="rect">
            <a:avLst/>
          </a:prstGeom>
        </p:spPr>
      </p:pic>
      <p:pic>
        <p:nvPicPr>
          <p:cNvPr id="7" name="Picture 6">
            <a:extLst>
              <a:ext uri="{FF2B5EF4-FFF2-40B4-BE49-F238E27FC236}">
                <a16:creationId xmlns:a16="http://schemas.microsoft.com/office/drawing/2014/main" id="{52DB622F-E011-A24E-9748-87A0EA5EA3D6}"/>
              </a:ext>
            </a:extLst>
          </p:cNvPr>
          <p:cNvPicPr>
            <a:picLocks noChangeAspect="1"/>
          </p:cNvPicPr>
          <p:nvPr/>
        </p:nvPicPr>
        <p:blipFill>
          <a:blip r:embed="rId3"/>
          <a:stretch>
            <a:fillRect/>
          </a:stretch>
        </p:blipFill>
        <p:spPr>
          <a:xfrm>
            <a:off x="3292709" y="3557484"/>
            <a:ext cx="3872723" cy="3213878"/>
          </a:xfrm>
          <a:prstGeom prst="rect">
            <a:avLst/>
          </a:prstGeom>
        </p:spPr>
      </p:pic>
      <p:sp>
        <p:nvSpPr>
          <p:cNvPr id="8" name="TextBox 7">
            <a:extLst>
              <a:ext uri="{FF2B5EF4-FFF2-40B4-BE49-F238E27FC236}">
                <a16:creationId xmlns:a16="http://schemas.microsoft.com/office/drawing/2014/main" id="{8EBED41C-E0E7-B249-B659-DF0FB5F9E212}"/>
              </a:ext>
            </a:extLst>
          </p:cNvPr>
          <p:cNvSpPr txBox="1"/>
          <p:nvPr/>
        </p:nvSpPr>
        <p:spPr>
          <a:xfrm>
            <a:off x="4565836" y="4145843"/>
            <a:ext cx="1768626" cy="369332"/>
          </a:xfrm>
          <a:prstGeom prst="rect">
            <a:avLst/>
          </a:prstGeom>
          <a:noFill/>
        </p:spPr>
        <p:txBody>
          <a:bodyPr wrap="none" rtlCol="0">
            <a:spAutoFit/>
          </a:bodyPr>
          <a:lstStyle/>
          <a:p>
            <a:r>
              <a:rPr lang="en-US" dirty="0"/>
              <a:t>330 ohm resistor</a:t>
            </a:r>
          </a:p>
        </p:txBody>
      </p:sp>
      <p:sp>
        <p:nvSpPr>
          <p:cNvPr id="9" name="TextBox 8">
            <a:extLst>
              <a:ext uri="{FF2B5EF4-FFF2-40B4-BE49-F238E27FC236}">
                <a16:creationId xmlns:a16="http://schemas.microsoft.com/office/drawing/2014/main" id="{95384301-E5A0-7648-A964-103A07FE8F54}"/>
              </a:ext>
            </a:extLst>
          </p:cNvPr>
          <p:cNvSpPr txBox="1"/>
          <p:nvPr/>
        </p:nvSpPr>
        <p:spPr>
          <a:xfrm>
            <a:off x="4501900" y="4824843"/>
            <a:ext cx="1755802" cy="369332"/>
          </a:xfrm>
          <a:prstGeom prst="rect">
            <a:avLst/>
          </a:prstGeom>
          <a:noFill/>
        </p:spPr>
        <p:txBody>
          <a:bodyPr wrap="none" rtlCol="0">
            <a:spAutoFit/>
          </a:bodyPr>
          <a:lstStyle/>
          <a:p>
            <a:r>
              <a:rPr lang="en-US" dirty="0"/>
              <a:t>10k ohm resistor</a:t>
            </a:r>
          </a:p>
        </p:txBody>
      </p:sp>
    </p:spTree>
    <p:extLst>
      <p:ext uri="{BB962C8B-B14F-4D97-AF65-F5344CB8AC3E}">
        <p14:creationId xmlns:p14="http://schemas.microsoft.com/office/powerpoint/2010/main" val="25715569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29FDA-2C80-3F43-B6FD-BDE2AD8DC813}"/>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DF2830D-3289-C14D-8E2C-77A260467B13}"/>
              </a:ext>
            </a:extLst>
          </p:cNvPr>
          <p:cNvSpPr>
            <a:spLocks noGrp="1"/>
          </p:cNvSpPr>
          <p:nvPr>
            <p:ph idx="1"/>
          </p:nvPr>
        </p:nvSpPr>
        <p:spPr/>
        <p:txBody>
          <a:bodyPr>
            <a:normAutofit fontScale="85000" lnSpcReduction="20000"/>
          </a:bodyPr>
          <a:lstStyle/>
          <a:p>
            <a:r>
              <a:rPr lang="en-US" dirty="0"/>
              <a:t>Basics of </a:t>
            </a:r>
            <a:r>
              <a:rPr lang="en-US" dirty="0" err="1"/>
              <a:t>Wifi</a:t>
            </a:r>
            <a:endParaRPr lang="en-US" dirty="0"/>
          </a:p>
          <a:p>
            <a:pPr marL="914400" lvl="1" indent="-457200">
              <a:buFont typeface="+mj-lt"/>
              <a:buAutoNum type="arabicPeriod"/>
            </a:pPr>
            <a:r>
              <a:rPr lang="en-US" dirty="0"/>
              <a:t>Setup ESP32 as a Station</a:t>
            </a:r>
          </a:p>
          <a:p>
            <a:pPr marL="914400" lvl="1" indent="-457200">
              <a:buFont typeface="+mj-lt"/>
              <a:buAutoNum type="arabicPeriod"/>
            </a:pPr>
            <a:r>
              <a:rPr lang="en-US" dirty="0"/>
              <a:t>Setup ESP32 as a AP</a:t>
            </a:r>
          </a:p>
          <a:p>
            <a:r>
              <a:rPr lang="en-SG" dirty="0"/>
              <a:t>Basics of electronics</a:t>
            </a:r>
          </a:p>
          <a:p>
            <a:pPr marL="914400" lvl="1" indent="-457200">
              <a:buFont typeface="+mj-lt"/>
              <a:buAutoNum type="arabicPeriod"/>
            </a:pPr>
            <a:r>
              <a:rPr lang="en-SG" dirty="0"/>
              <a:t>Serial - Setting up of software SDK and testing</a:t>
            </a:r>
          </a:p>
          <a:p>
            <a:pPr marL="914400" lvl="1" indent="-457200">
              <a:buFont typeface="+mj-lt"/>
              <a:buAutoNum type="arabicPeriod"/>
            </a:pPr>
            <a:r>
              <a:rPr lang="en-SG" dirty="0"/>
              <a:t>Blink - Connecting and blinking LED</a:t>
            </a:r>
          </a:p>
          <a:p>
            <a:pPr marL="914400" lvl="1" indent="-457200">
              <a:buFont typeface="+mj-lt"/>
              <a:buAutoNum type="arabicPeriod"/>
            </a:pPr>
            <a:r>
              <a:rPr lang="en-SG" dirty="0"/>
              <a:t>Button - Connecting button and try to detect press</a:t>
            </a:r>
          </a:p>
          <a:p>
            <a:pPr marL="914400" lvl="1" indent="-457200">
              <a:buFont typeface="+mj-lt"/>
              <a:buAutoNum type="arabicPeriod"/>
            </a:pPr>
            <a:r>
              <a:rPr lang="en-SG" dirty="0"/>
              <a:t>Debounce - Concept of input debouncing</a:t>
            </a:r>
          </a:p>
          <a:p>
            <a:r>
              <a:rPr lang="en-SG" dirty="0"/>
              <a:t>The “Internet” portion of IoT</a:t>
            </a:r>
          </a:p>
          <a:p>
            <a:pPr marL="914400" lvl="1" indent="-457200">
              <a:buFont typeface="+mj-lt"/>
              <a:buAutoNum type="arabicPeriod" startAt="5"/>
            </a:pPr>
            <a:r>
              <a:rPr lang="en-SG" dirty="0"/>
              <a:t>Post - Posting Request to a server on button press</a:t>
            </a:r>
          </a:p>
          <a:p>
            <a:pPr marL="914400" lvl="1" indent="-457200">
              <a:buFont typeface="+mj-lt"/>
              <a:buAutoNum type="arabicPeriod" startAt="5"/>
            </a:pPr>
            <a:r>
              <a:rPr lang="en-SG" dirty="0"/>
              <a:t>Get - Repeatedly polling the server for on or off instruction</a:t>
            </a:r>
          </a:p>
          <a:p>
            <a:endParaRPr lang="en-US" dirty="0"/>
          </a:p>
          <a:p>
            <a:endParaRPr lang="en-US" dirty="0"/>
          </a:p>
        </p:txBody>
      </p:sp>
      <p:sp>
        <p:nvSpPr>
          <p:cNvPr id="4" name="Slide Number Placeholder 3">
            <a:extLst>
              <a:ext uri="{FF2B5EF4-FFF2-40B4-BE49-F238E27FC236}">
                <a16:creationId xmlns:a16="http://schemas.microsoft.com/office/drawing/2014/main" id="{AB0480A1-2156-4241-8989-CD653FAF259A}"/>
              </a:ext>
            </a:extLst>
          </p:cNvPr>
          <p:cNvSpPr>
            <a:spLocks noGrp="1"/>
          </p:cNvSpPr>
          <p:nvPr>
            <p:ph type="sldNum" sz="quarter" idx="12"/>
          </p:nvPr>
        </p:nvSpPr>
        <p:spPr/>
        <p:txBody>
          <a:bodyPr/>
          <a:lstStyle/>
          <a:p>
            <a:fld id="{3F11C4CA-45CA-9140-8BC1-9D9BD1B23874}" type="slidenum">
              <a:rPr lang="en-US" smtClean="0"/>
              <a:pPr/>
              <a:t>28</a:t>
            </a:fld>
            <a:endParaRPr lang="en-US"/>
          </a:p>
        </p:txBody>
      </p:sp>
    </p:spTree>
    <p:extLst>
      <p:ext uri="{BB962C8B-B14F-4D97-AF65-F5344CB8AC3E}">
        <p14:creationId xmlns:p14="http://schemas.microsoft.com/office/powerpoint/2010/main" val="2725957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73C30-38ED-6040-A366-28DCF2C54811}"/>
              </a:ext>
            </a:extLst>
          </p:cNvPr>
          <p:cNvSpPr>
            <a:spLocks noGrp="1"/>
          </p:cNvSpPr>
          <p:nvPr>
            <p:ph type="title"/>
          </p:nvPr>
        </p:nvSpPr>
        <p:spPr>
          <a:xfrm>
            <a:off x="433137" y="365126"/>
            <a:ext cx="8082213" cy="1325563"/>
          </a:xfrm>
        </p:spPr>
        <p:txBody>
          <a:bodyPr>
            <a:normAutofit fontScale="90000"/>
          </a:bodyPr>
          <a:lstStyle/>
          <a:p>
            <a:r>
              <a:rPr lang="en-US" dirty="0"/>
              <a:t>ESP32 chip vs ESP32 module vs ESP32 breakout</a:t>
            </a:r>
          </a:p>
        </p:txBody>
      </p:sp>
      <p:sp>
        <p:nvSpPr>
          <p:cNvPr id="4" name="Slide Number Placeholder 3">
            <a:extLst>
              <a:ext uri="{FF2B5EF4-FFF2-40B4-BE49-F238E27FC236}">
                <a16:creationId xmlns:a16="http://schemas.microsoft.com/office/drawing/2014/main" id="{49D8A780-6EFF-9446-BCBD-5A34808B2457}"/>
              </a:ext>
            </a:extLst>
          </p:cNvPr>
          <p:cNvSpPr>
            <a:spLocks noGrp="1"/>
          </p:cNvSpPr>
          <p:nvPr>
            <p:ph type="sldNum" sz="quarter" idx="12"/>
          </p:nvPr>
        </p:nvSpPr>
        <p:spPr/>
        <p:txBody>
          <a:bodyPr/>
          <a:lstStyle/>
          <a:p>
            <a:fld id="{3F11C4CA-45CA-9140-8BC1-9D9BD1B23874}" type="slidenum">
              <a:rPr lang="en-US" smtClean="0"/>
              <a:pPr/>
              <a:t>29</a:t>
            </a:fld>
            <a:endParaRPr lang="en-US"/>
          </a:p>
        </p:txBody>
      </p:sp>
      <p:pic>
        <p:nvPicPr>
          <p:cNvPr id="5" name="Picture 4">
            <a:extLst>
              <a:ext uri="{FF2B5EF4-FFF2-40B4-BE49-F238E27FC236}">
                <a16:creationId xmlns:a16="http://schemas.microsoft.com/office/drawing/2014/main" id="{2C9A0D36-51DA-8B4C-8396-6A5B51BE3101}"/>
              </a:ext>
            </a:extLst>
          </p:cNvPr>
          <p:cNvPicPr>
            <a:picLocks noChangeAspect="1"/>
          </p:cNvPicPr>
          <p:nvPr/>
        </p:nvPicPr>
        <p:blipFill>
          <a:blip r:embed="rId2" cstate="print"/>
          <a:stretch>
            <a:fillRect/>
          </a:stretch>
        </p:blipFill>
        <p:spPr>
          <a:xfrm>
            <a:off x="5925015" y="4079632"/>
            <a:ext cx="3138397" cy="2459281"/>
          </a:xfrm>
          <a:prstGeom prst="rect">
            <a:avLst/>
          </a:prstGeom>
        </p:spPr>
      </p:pic>
      <p:pic>
        <p:nvPicPr>
          <p:cNvPr id="9" name="Picture 8">
            <a:extLst>
              <a:ext uri="{FF2B5EF4-FFF2-40B4-BE49-F238E27FC236}">
                <a16:creationId xmlns:a16="http://schemas.microsoft.com/office/drawing/2014/main" id="{E42942A1-0068-BD42-ACB1-EBBE2223405C}"/>
              </a:ext>
            </a:extLst>
          </p:cNvPr>
          <p:cNvPicPr>
            <a:picLocks noChangeAspect="1"/>
          </p:cNvPicPr>
          <p:nvPr/>
        </p:nvPicPr>
        <p:blipFill>
          <a:blip r:embed="rId3"/>
          <a:stretch>
            <a:fillRect/>
          </a:stretch>
        </p:blipFill>
        <p:spPr>
          <a:xfrm>
            <a:off x="2833868" y="1399931"/>
            <a:ext cx="2981325" cy="2679700"/>
          </a:xfrm>
          <a:prstGeom prst="rect">
            <a:avLst/>
          </a:prstGeom>
        </p:spPr>
      </p:pic>
      <p:pic>
        <p:nvPicPr>
          <p:cNvPr id="6" name="Picture 5">
            <a:extLst>
              <a:ext uri="{FF2B5EF4-FFF2-40B4-BE49-F238E27FC236}">
                <a16:creationId xmlns:a16="http://schemas.microsoft.com/office/drawing/2014/main" id="{67C51752-D57B-5A42-99AA-DFC20A21F81F}"/>
              </a:ext>
            </a:extLst>
          </p:cNvPr>
          <p:cNvPicPr>
            <a:picLocks noChangeAspect="1"/>
          </p:cNvPicPr>
          <p:nvPr/>
        </p:nvPicPr>
        <p:blipFill>
          <a:blip r:embed="rId4"/>
          <a:stretch>
            <a:fillRect/>
          </a:stretch>
        </p:blipFill>
        <p:spPr>
          <a:xfrm>
            <a:off x="146958" y="2958474"/>
            <a:ext cx="2559503" cy="3412671"/>
          </a:xfrm>
          <a:prstGeom prst="rect">
            <a:avLst/>
          </a:prstGeom>
        </p:spPr>
      </p:pic>
    </p:spTree>
    <p:extLst>
      <p:ext uri="{BB962C8B-B14F-4D97-AF65-F5344CB8AC3E}">
        <p14:creationId xmlns:p14="http://schemas.microsoft.com/office/powerpoint/2010/main" val="3992162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NodeMCU </a:t>
            </a:r>
            <a:r>
              <a:rPr lang="en-US" sz="3200" dirty="0"/>
              <a:t>(LoLin)</a:t>
            </a:r>
          </a:p>
        </p:txBody>
      </p:sp>
      <p:pic>
        <p:nvPicPr>
          <p:cNvPr id="4" name="Content Placeholder 3" descr="IMG_20161202_214456~01.jpg"/>
          <p:cNvPicPr>
            <a:picLocks noGrp="1" noChangeAspect="1"/>
          </p:cNvPicPr>
          <p:nvPr>
            <p:ph idx="1"/>
          </p:nvPr>
        </p:nvPicPr>
        <p:blipFill>
          <a:blip r:embed="rId2" cstate="print"/>
          <a:stretch>
            <a:fillRect/>
          </a:stretch>
        </p:blipFill>
        <p:spPr>
          <a:xfrm>
            <a:off x="838200" y="1524000"/>
            <a:ext cx="3331200" cy="4742949"/>
          </a:xfrm>
        </p:spPr>
      </p:pic>
      <p:sp>
        <p:nvSpPr>
          <p:cNvPr id="5" name="TextBox 4"/>
          <p:cNvSpPr txBox="1"/>
          <p:nvPr/>
        </p:nvSpPr>
        <p:spPr>
          <a:xfrm>
            <a:off x="4572000" y="1676400"/>
            <a:ext cx="4419600" cy="4801314"/>
          </a:xfrm>
          <a:prstGeom prst="rect">
            <a:avLst/>
          </a:prstGeom>
          <a:noFill/>
        </p:spPr>
        <p:txBody>
          <a:bodyPr wrap="square" rtlCol="0">
            <a:spAutoFit/>
          </a:bodyPr>
          <a:lstStyle/>
          <a:p>
            <a:pPr>
              <a:buFont typeface="Arial" pitchFamily="34" charset="0"/>
              <a:buChar char="•"/>
            </a:pPr>
            <a:r>
              <a:rPr lang="en-US" dirty="0"/>
              <a:t> Open source hardware.</a:t>
            </a:r>
          </a:p>
          <a:p>
            <a:pPr>
              <a:buFont typeface="Arial" pitchFamily="34" charset="0"/>
              <a:buChar char="•"/>
            </a:pPr>
            <a:endParaRPr lang="en-US" dirty="0"/>
          </a:p>
          <a:p>
            <a:pPr>
              <a:buFont typeface="Arial" pitchFamily="34" charset="0"/>
              <a:buChar char="•"/>
            </a:pPr>
            <a:r>
              <a:rPr lang="en-US" dirty="0"/>
              <a:t> Anyone can produce and market </a:t>
            </a:r>
            <a:r>
              <a:rPr lang="en-US" dirty="0" err="1"/>
              <a:t>NoduMCU</a:t>
            </a:r>
            <a:r>
              <a:rPr lang="en-US" dirty="0"/>
              <a:t> development board.</a:t>
            </a:r>
          </a:p>
          <a:p>
            <a:pPr>
              <a:buFont typeface="Arial" pitchFamily="34" charset="0"/>
              <a:buChar char="•"/>
            </a:pPr>
            <a:endParaRPr lang="en-US" dirty="0"/>
          </a:p>
          <a:p>
            <a:pPr>
              <a:buFont typeface="Arial" pitchFamily="34" charset="0"/>
              <a:buChar char="•"/>
            </a:pPr>
            <a:r>
              <a:rPr lang="en-US" dirty="0"/>
              <a:t>There are three primary producers.</a:t>
            </a:r>
          </a:p>
          <a:p>
            <a:pPr marL="857250" lvl="1" indent="-400050">
              <a:buFont typeface="+mj-lt"/>
              <a:buAutoNum type="romanUcPeriod"/>
            </a:pPr>
            <a:r>
              <a:rPr lang="en-US" dirty="0" err="1"/>
              <a:t>Amica</a:t>
            </a:r>
            <a:endParaRPr lang="en-US" dirty="0"/>
          </a:p>
          <a:p>
            <a:pPr marL="857250" lvl="1" indent="-400050">
              <a:buFont typeface="+mj-lt"/>
              <a:buAutoNum type="romanUcPeriod"/>
            </a:pPr>
            <a:r>
              <a:rPr lang="en-US" dirty="0"/>
              <a:t>DOIT/</a:t>
            </a:r>
            <a:r>
              <a:rPr lang="en-US" dirty="0" err="1"/>
              <a:t>SmartArduino</a:t>
            </a:r>
            <a:endParaRPr lang="en-US" dirty="0"/>
          </a:p>
          <a:p>
            <a:pPr marL="857250" lvl="1" indent="-400050">
              <a:buFont typeface="+mj-lt"/>
              <a:buAutoNum type="romanUcPeriod"/>
            </a:pPr>
            <a:r>
              <a:rPr lang="en-US" dirty="0" err="1"/>
              <a:t>Lolin</a:t>
            </a:r>
            <a:endParaRPr lang="en-US" dirty="0"/>
          </a:p>
          <a:p>
            <a:pPr>
              <a:buFont typeface="Arial" pitchFamily="34" charset="0"/>
              <a:buChar char="•"/>
            </a:pPr>
            <a:endParaRPr lang="en-US" dirty="0"/>
          </a:p>
          <a:p>
            <a:pPr>
              <a:buFont typeface="Arial" pitchFamily="34" charset="0"/>
              <a:buChar char="•"/>
            </a:pPr>
            <a:r>
              <a:rPr lang="en-US" dirty="0"/>
              <a:t>ESP-12E Module.</a:t>
            </a:r>
          </a:p>
          <a:p>
            <a:pPr>
              <a:buFont typeface="Arial" pitchFamily="34" charset="0"/>
              <a:buChar char="•"/>
            </a:pPr>
            <a:endParaRPr lang="en-US" dirty="0"/>
          </a:p>
          <a:p>
            <a:pPr>
              <a:buFont typeface="Arial" pitchFamily="34" charset="0"/>
              <a:buChar char="•"/>
            </a:pPr>
            <a:r>
              <a:rPr lang="en-US" dirty="0"/>
              <a:t>CH340G USB to serial converter.</a:t>
            </a:r>
          </a:p>
          <a:p>
            <a:pPr>
              <a:buFont typeface="Arial" pitchFamily="34" charset="0"/>
              <a:buChar char="•"/>
            </a:pPr>
            <a:endParaRPr lang="en-US" dirty="0"/>
          </a:p>
          <a:p>
            <a:pPr>
              <a:buFont typeface="Arial" pitchFamily="34" charset="0"/>
              <a:buChar char="•"/>
            </a:pPr>
            <a:r>
              <a:rPr lang="en-US" dirty="0"/>
              <a:t>ASM1117 Voltage regulator.</a:t>
            </a:r>
          </a:p>
          <a:p>
            <a:endParaRPr lang="en-US" dirty="0"/>
          </a:p>
          <a:p>
            <a:pPr marL="857250" lvl="1" indent="-400050"/>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FE798-EE57-2444-B5B3-8A804326FC79}"/>
              </a:ext>
            </a:extLst>
          </p:cNvPr>
          <p:cNvSpPr>
            <a:spLocks noGrp="1"/>
          </p:cNvSpPr>
          <p:nvPr>
            <p:ph type="title"/>
          </p:nvPr>
        </p:nvSpPr>
        <p:spPr/>
        <p:txBody>
          <a:bodyPr/>
          <a:lstStyle/>
          <a:p>
            <a:r>
              <a:rPr lang="en-US" dirty="0"/>
              <a:t>ESP32 Specs</a:t>
            </a:r>
          </a:p>
        </p:txBody>
      </p:sp>
      <p:sp>
        <p:nvSpPr>
          <p:cNvPr id="4" name="Slide Number Placeholder 3">
            <a:extLst>
              <a:ext uri="{FF2B5EF4-FFF2-40B4-BE49-F238E27FC236}">
                <a16:creationId xmlns:a16="http://schemas.microsoft.com/office/drawing/2014/main" id="{5974868A-90A9-5548-8B81-ADB9578A05AE}"/>
              </a:ext>
            </a:extLst>
          </p:cNvPr>
          <p:cNvSpPr>
            <a:spLocks noGrp="1"/>
          </p:cNvSpPr>
          <p:nvPr>
            <p:ph type="sldNum" sz="quarter" idx="12"/>
          </p:nvPr>
        </p:nvSpPr>
        <p:spPr/>
        <p:txBody>
          <a:bodyPr/>
          <a:lstStyle/>
          <a:p>
            <a:fld id="{3F11C4CA-45CA-9140-8BC1-9D9BD1B23874}" type="slidenum">
              <a:rPr lang="en-US" smtClean="0"/>
              <a:pPr/>
              <a:t>30</a:t>
            </a:fld>
            <a:endParaRPr lang="en-US"/>
          </a:p>
        </p:txBody>
      </p:sp>
      <p:graphicFrame>
        <p:nvGraphicFramePr>
          <p:cNvPr id="11" name="Table 10">
            <a:extLst>
              <a:ext uri="{FF2B5EF4-FFF2-40B4-BE49-F238E27FC236}">
                <a16:creationId xmlns:a16="http://schemas.microsoft.com/office/drawing/2014/main" id="{DF29973C-C925-354F-9CC5-E28BD6BAAD71}"/>
              </a:ext>
            </a:extLst>
          </p:cNvPr>
          <p:cNvGraphicFramePr>
            <a:graphicFrameLocks noGrp="1"/>
          </p:cNvGraphicFramePr>
          <p:nvPr>
            <p:extLst>
              <p:ext uri="{D42A27DB-BD31-4B8C-83A1-F6EECF244321}">
                <p14:modId xmlns:p14="http://schemas.microsoft.com/office/powerpoint/2010/main" val="3467164102"/>
              </p:ext>
            </p:extLst>
          </p:nvPr>
        </p:nvGraphicFramePr>
        <p:xfrm>
          <a:off x="358727" y="2754154"/>
          <a:ext cx="8426546" cy="2763520"/>
        </p:xfrm>
        <a:graphic>
          <a:graphicData uri="http://schemas.openxmlformats.org/drawingml/2006/table">
            <a:tbl>
              <a:tblPr firstRow="1" bandRow="1">
                <a:tableStyleId>{5C22544A-7EE6-4342-B048-85BDC9FD1C3A}</a:tableStyleId>
              </a:tblPr>
              <a:tblGrid>
                <a:gridCol w="4213273">
                  <a:extLst>
                    <a:ext uri="{9D8B030D-6E8A-4147-A177-3AD203B41FA5}">
                      <a16:colId xmlns:a16="http://schemas.microsoft.com/office/drawing/2014/main" val="1275722450"/>
                    </a:ext>
                  </a:extLst>
                </a:gridCol>
                <a:gridCol w="4213273">
                  <a:extLst>
                    <a:ext uri="{9D8B030D-6E8A-4147-A177-3AD203B41FA5}">
                      <a16:colId xmlns:a16="http://schemas.microsoft.com/office/drawing/2014/main" val="2271166759"/>
                    </a:ext>
                  </a:extLst>
                </a:gridCol>
              </a:tblGrid>
              <a:tr h="370840">
                <a:tc>
                  <a:txBody>
                    <a:bodyPr/>
                    <a:lstStyle/>
                    <a:p>
                      <a:r>
                        <a:rPr lang="en-US" dirty="0"/>
                        <a:t>Specs</a:t>
                      </a:r>
                    </a:p>
                  </a:txBody>
                  <a:tcPr marL="68580" marR="68580"/>
                </a:tc>
                <a:tc>
                  <a:txBody>
                    <a:bodyPr/>
                    <a:lstStyle/>
                    <a:p>
                      <a:r>
                        <a:rPr lang="en-US" dirty="0"/>
                        <a:t>Value</a:t>
                      </a:r>
                    </a:p>
                  </a:txBody>
                  <a:tcPr marL="68580" marR="68580"/>
                </a:tc>
                <a:extLst>
                  <a:ext uri="{0D108BD9-81ED-4DB2-BD59-A6C34878D82A}">
                    <a16:rowId xmlns:a16="http://schemas.microsoft.com/office/drawing/2014/main" val="3722044523"/>
                  </a:ext>
                </a:extLst>
              </a:tr>
              <a:tr h="370840">
                <a:tc>
                  <a:txBody>
                    <a:bodyPr/>
                    <a:lstStyle/>
                    <a:p>
                      <a:r>
                        <a:rPr lang="en-US" dirty="0"/>
                        <a:t>CPU</a:t>
                      </a:r>
                    </a:p>
                  </a:txBody>
                  <a:tcPr marL="68580" marR="68580"/>
                </a:tc>
                <a:tc>
                  <a:txBody>
                    <a:bodyPr/>
                    <a:lstStyle/>
                    <a:p>
                      <a:r>
                        <a:rPr lang="en-SG" sz="1800" b="0" i="0" kern="1200" dirty="0" err="1">
                          <a:solidFill>
                            <a:schemeClr val="dk1"/>
                          </a:solidFill>
                          <a:effectLst/>
                          <a:latin typeface="+mn-lt"/>
                          <a:ea typeface="+mn-ea"/>
                          <a:cs typeface="+mn-cs"/>
                        </a:rPr>
                        <a:t>Xtensa</a:t>
                      </a:r>
                      <a:r>
                        <a:rPr lang="en-SG" sz="1800" b="0" i="0" kern="1200" dirty="0">
                          <a:solidFill>
                            <a:schemeClr val="dk1"/>
                          </a:solidFill>
                          <a:effectLst/>
                          <a:latin typeface="+mn-lt"/>
                          <a:ea typeface="+mn-ea"/>
                          <a:cs typeface="+mn-cs"/>
                        </a:rPr>
                        <a:t> dual/single-core 32-bit LX6 microcontroller, operating at 160/240 MHz</a:t>
                      </a:r>
                      <a:endParaRPr lang="en-US" dirty="0"/>
                    </a:p>
                  </a:txBody>
                  <a:tcPr marL="68580" marR="68580"/>
                </a:tc>
                <a:extLst>
                  <a:ext uri="{0D108BD9-81ED-4DB2-BD59-A6C34878D82A}">
                    <a16:rowId xmlns:a16="http://schemas.microsoft.com/office/drawing/2014/main" val="3329821613"/>
                  </a:ext>
                </a:extLst>
              </a:tr>
              <a:tr h="370840">
                <a:tc>
                  <a:txBody>
                    <a:bodyPr/>
                    <a:lstStyle/>
                    <a:p>
                      <a:r>
                        <a:rPr lang="en-US" dirty="0"/>
                        <a:t>RAM</a:t>
                      </a:r>
                    </a:p>
                  </a:txBody>
                  <a:tcPr marL="68580" marR="68580"/>
                </a:tc>
                <a:tc>
                  <a:txBody>
                    <a:bodyPr/>
                    <a:lstStyle/>
                    <a:p>
                      <a:pPr algn="l" fontAlgn="t"/>
                      <a:r>
                        <a:rPr lang="en-SG" dirty="0">
                          <a:effectLst/>
                        </a:rPr>
                        <a:t>520 KiB</a:t>
                      </a:r>
                    </a:p>
                  </a:txBody>
                  <a:tcPr marL="68580" marR="68580"/>
                </a:tc>
                <a:extLst>
                  <a:ext uri="{0D108BD9-81ED-4DB2-BD59-A6C34878D82A}">
                    <a16:rowId xmlns:a16="http://schemas.microsoft.com/office/drawing/2014/main" val="2340609804"/>
                  </a:ext>
                </a:extLst>
              </a:tr>
              <a:tr h="370840">
                <a:tc>
                  <a:txBody>
                    <a:bodyPr/>
                    <a:lstStyle/>
                    <a:p>
                      <a:r>
                        <a:rPr lang="en-US" dirty="0"/>
                        <a:t>Flash memory</a:t>
                      </a:r>
                    </a:p>
                  </a:txBody>
                  <a:tcPr marL="68580" marR="68580"/>
                </a:tc>
                <a:tc>
                  <a:txBody>
                    <a:bodyPr/>
                    <a:lstStyle/>
                    <a:p>
                      <a:r>
                        <a:rPr lang="en-US" dirty="0"/>
                        <a:t>4 - 16 </a:t>
                      </a:r>
                      <a:r>
                        <a:rPr lang="en-US" dirty="0" err="1"/>
                        <a:t>MiB</a:t>
                      </a:r>
                      <a:endParaRPr lang="en-US" dirty="0"/>
                    </a:p>
                  </a:txBody>
                  <a:tcPr marL="68580" marR="68580"/>
                </a:tc>
                <a:extLst>
                  <a:ext uri="{0D108BD9-81ED-4DB2-BD59-A6C34878D82A}">
                    <a16:rowId xmlns:a16="http://schemas.microsoft.com/office/drawing/2014/main" val="283628301"/>
                  </a:ext>
                </a:extLst>
              </a:tr>
              <a:tr h="370840">
                <a:tc>
                  <a:txBody>
                    <a:bodyPr/>
                    <a:lstStyle/>
                    <a:p>
                      <a:r>
                        <a:rPr lang="en-US" dirty="0"/>
                        <a:t>Network Connectivity</a:t>
                      </a:r>
                    </a:p>
                  </a:txBody>
                  <a:tcPr marL="68580" marR="68580"/>
                </a:tc>
                <a:tc>
                  <a:txBody>
                    <a:bodyPr/>
                    <a:lstStyle/>
                    <a:p>
                      <a:r>
                        <a:rPr lang="en-US" dirty="0" err="1"/>
                        <a:t>Wifi</a:t>
                      </a:r>
                      <a:r>
                        <a:rPr lang="en-US" dirty="0"/>
                        <a:t> 802.11n 2.4Ghz + BT 4.2</a:t>
                      </a:r>
                    </a:p>
                  </a:txBody>
                  <a:tcPr marL="68580" marR="68580"/>
                </a:tc>
                <a:extLst>
                  <a:ext uri="{0D108BD9-81ED-4DB2-BD59-A6C34878D82A}">
                    <a16:rowId xmlns:a16="http://schemas.microsoft.com/office/drawing/2014/main" val="2681237601"/>
                  </a:ext>
                </a:extLst>
              </a:tr>
              <a:tr h="370840">
                <a:tc>
                  <a:txBody>
                    <a:bodyPr/>
                    <a:lstStyle/>
                    <a:p>
                      <a:r>
                        <a:rPr lang="en-US" dirty="0"/>
                        <a:t>Peripheral Interfaces</a:t>
                      </a:r>
                    </a:p>
                  </a:txBody>
                  <a:tcPr marL="68580" marR="68580"/>
                </a:tc>
                <a:tc>
                  <a:txBody>
                    <a:bodyPr/>
                    <a:lstStyle/>
                    <a:p>
                      <a:r>
                        <a:rPr lang="en-US" dirty="0"/>
                        <a:t>3x UART, 2x SPI, 2x I2C, ADC, SD touch sensors, </a:t>
                      </a:r>
                      <a:r>
                        <a:rPr lang="en-US" dirty="0" err="1"/>
                        <a:t>etc</a:t>
                      </a:r>
                      <a:endParaRPr lang="en-US" dirty="0"/>
                    </a:p>
                  </a:txBody>
                  <a:tcPr marL="68580" marR="68580"/>
                </a:tc>
                <a:extLst>
                  <a:ext uri="{0D108BD9-81ED-4DB2-BD59-A6C34878D82A}">
                    <a16:rowId xmlns:a16="http://schemas.microsoft.com/office/drawing/2014/main" val="2758970163"/>
                  </a:ext>
                </a:extLst>
              </a:tr>
            </a:tbl>
          </a:graphicData>
        </a:graphic>
      </p:graphicFrame>
      <p:pic>
        <p:nvPicPr>
          <p:cNvPr id="14" name="Picture 13">
            <a:extLst>
              <a:ext uri="{FF2B5EF4-FFF2-40B4-BE49-F238E27FC236}">
                <a16:creationId xmlns:a16="http://schemas.microsoft.com/office/drawing/2014/main" id="{7CC88507-0E6C-2049-9470-81309771CCD7}"/>
              </a:ext>
            </a:extLst>
          </p:cNvPr>
          <p:cNvPicPr>
            <a:picLocks noChangeAspect="1"/>
          </p:cNvPicPr>
          <p:nvPr/>
        </p:nvPicPr>
        <p:blipFill>
          <a:blip r:embed="rId2" cstate="print"/>
          <a:stretch>
            <a:fillRect/>
          </a:stretch>
        </p:blipFill>
        <p:spPr>
          <a:xfrm>
            <a:off x="6001025" y="365125"/>
            <a:ext cx="2784248" cy="2181766"/>
          </a:xfrm>
          <a:prstGeom prst="rect">
            <a:avLst/>
          </a:prstGeom>
        </p:spPr>
      </p:pic>
    </p:spTree>
    <p:extLst>
      <p:ext uri="{BB962C8B-B14F-4D97-AF65-F5344CB8AC3E}">
        <p14:creationId xmlns:p14="http://schemas.microsoft.com/office/powerpoint/2010/main" val="42128352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12EB736-1497-FC4D-AC42-C7A43158CFF7}"/>
              </a:ext>
            </a:extLst>
          </p:cNvPr>
          <p:cNvPicPr>
            <a:picLocks noGrp="1" noChangeAspect="1"/>
          </p:cNvPicPr>
          <p:nvPr>
            <p:ph idx="1"/>
          </p:nvPr>
        </p:nvPicPr>
        <p:blipFill>
          <a:blip r:embed="rId2"/>
          <a:stretch>
            <a:fillRect/>
          </a:stretch>
        </p:blipFill>
        <p:spPr>
          <a:xfrm>
            <a:off x="-14638" y="262648"/>
            <a:ext cx="9159188" cy="6322979"/>
          </a:xfrm>
        </p:spPr>
      </p:pic>
      <p:sp>
        <p:nvSpPr>
          <p:cNvPr id="4" name="Slide Number Placeholder 3">
            <a:extLst>
              <a:ext uri="{FF2B5EF4-FFF2-40B4-BE49-F238E27FC236}">
                <a16:creationId xmlns:a16="http://schemas.microsoft.com/office/drawing/2014/main" id="{0FE66494-274A-1B46-AEAA-7F273B5B3B45}"/>
              </a:ext>
            </a:extLst>
          </p:cNvPr>
          <p:cNvSpPr>
            <a:spLocks noGrp="1"/>
          </p:cNvSpPr>
          <p:nvPr>
            <p:ph type="sldNum" sz="quarter" idx="12"/>
          </p:nvPr>
        </p:nvSpPr>
        <p:spPr/>
        <p:txBody>
          <a:bodyPr/>
          <a:lstStyle/>
          <a:p>
            <a:fld id="{3F11C4CA-45CA-9140-8BC1-9D9BD1B23874}" type="slidenum">
              <a:rPr lang="en-US" smtClean="0"/>
              <a:pPr/>
              <a:t>31</a:t>
            </a:fld>
            <a:endParaRPr lang="en-US"/>
          </a:p>
        </p:txBody>
      </p:sp>
    </p:spTree>
    <p:extLst>
      <p:ext uri="{BB962C8B-B14F-4D97-AF65-F5344CB8AC3E}">
        <p14:creationId xmlns:p14="http://schemas.microsoft.com/office/powerpoint/2010/main" val="22823555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A1A0A-D7BA-B94A-9E96-DEAEAAE0154C}"/>
              </a:ext>
            </a:extLst>
          </p:cNvPr>
          <p:cNvSpPr>
            <a:spLocks noGrp="1"/>
          </p:cNvSpPr>
          <p:nvPr>
            <p:ph type="title"/>
          </p:nvPr>
        </p:nvSpPr>
        <p:spPr>
          <a:xfrm>
            <a:off x="273050" y="242923"/>
            <a:ext cx="7886700" cy="1325563"/>
          </a:xfrm>
        </p:spPr>
        <p:txBody>
          <a:bodyPr>
            <a:normAutofit fontScale="90000"/>
          </a:bodyPr>
          <a:lstStyle/>
          <a:p>
            <a:r>
              <a:rPr lang="en-US" dirty="0"/>
              <a:t>Why not single-board computers like Raspberry Pi?</a:t>
            </a:r>
          </a:p>
        </p:txBody>
      </p:sp>
      <p:pic>
        <p:nvPicPr>
          <p:cNvPr id="6" name="Content Placeholder 5">
            <a:extLst>
              <a:ext uri="{FF2B5EF4-FFF2-40B4-BE49-F238E27FC236}">
                <a16:creationId xmlns:a16="http://schemas.microsoft.com/office/drawing/2014/main" id="{2171606D-F636-C44F-84E2-CAC6402BDA8D}"/>
              </a:ext>
            </a:extLst>
          </p:cNvPr>
          <p:cNvPicPr>
            <a:picLocks noGrp="1" noChangeAspect="1"/>
          </p:cNvPicPr>
          <p:nvPr>
            <p:ph idx="1"/>
          </p:nvPr>
        </p:nvPicPr>
        <p:blipFill rotWithShape="1">
          <a:blip r:embed="rId2"/>
          <a:srcRect l="9941" t="9923" r="5091" b="13243"/>
          <a:stretch/>
        </p:blipFill>
        <p:spPr>
          <a:xfrm>
            <a:off x="72521" y="1651100"/>
            <a:ext cx="2681722" cy="2311318"/>
          </a:xfrm>
        </p:spPr>
      </p:pic>
      <p:sp>
        <p:nvSpPr>
          <p:cNvPr id="4" name="Slide Number Placeholder 3">
            <a:extLst>
              <a:ext uri="{FF2B5EF4-FFF2-40B4-BE49-F238E27FC236}">
                <a16:creationId xmlns:a16="http://schemas.microsoft.com/office/drawing/2014/main" id="{7B996E65-8403-8641-9CDD-A2A26BC458C3}"/>
              </a:ext>
            </a:extLst>
          </p:cNvPr>
          <p:cNvSpPr>
            <a:spLocks noGrp="1"/>
          </p:cNvSpPr>
          <p:nvPr>
            <p:ph type="sldNum" sz="quarter" idx="12"/>
          </p:nvPr>
        </p:nvSpPr>
        <p:spPr/>
        <p:txBody>
          <a:bodyPr/>
          <a:lstStyle/>
          <a:p>
            <a:fld id="{3F11C4CA-45CA-9140-8BC1-9D9BD1B23874}" type="slidenum">
              <a:rPr lang="en-US" smtClean="0"/>
              <a:pPr/>
              <a:t>32</a:t>
            </a:fld>
            <a:endParaRPr lang="en-US"/>
          </a:p>
        </p:txBody>
      </p:sp>
      <p:graphicFrame>
        <p:nvGraphicFramePr>
          <p:cNvPr id="7" name="Table 6">
            <a:extLst>
              <a:ext uri="{FF2B5EF4-FFF2-40B4-BE49-F238E27FC236}">
                <a16:creationId xmlns:a16="http://schemas.microsoft.com/office/drawing/2014/main" id="{F8784E85-13BA-4447-9931-C557289BBFA9}"/>
              </a:ext>
            </a:extLst>
          </p:cNvPr>
          <p:cNvGraphicFramePr>
            <a:graphicFrameLocks noGrp="1"/>
          </p:cNvGraphicFramePr>
          <p:nvPr>
            <p:extLst>
              <p:ext uri="{D42A27DB-BD31-4B8C-83A1-F6EECF244321}">
                <p14:modId xmlns:p14="http://schemas.microsoft.com/office/powerpoint/2010/main" val="718609027"/>
              </p:ext>
            </p:extLst>
          </p:nvPr>
        </p:nvGraphicFramePr>
        <p:xfrm>
          <a:off x="2832100" y="1040941"/>
          <a:ext cx="6197600" cy="6495024"/>
        </p:xfrm>
        <a:graphic>
          <a:graphicData uri="http://schemas.openxmlformats.org/drawingml/2006/table">
            <a:tbl>
              <a:tblPr firstRow="1" bandRow="1">
                <a:tableStyleId>{5C22544A-7EE6-4342-B048-85BDC9FD1C3A}</a:tableStyleId>
              </a:tblPr>
              <a:tblGrid>
                <a:gridCol w="1499076">
                  <a:extLst>
                    <a:ext uri="{9D8B030D-6E8A-4147-A177-3AD203B41FA5}">
                      <a16:colId xmlns:a16="http://schemas.microsoft.com/office/drawing/2014/main" val="20000"/>
                    </a:ext>
                  </a:extLst>
                </a:gridCol>
                <a:gridCol w="2349262">
                  <a:extLst>
                    <a:ext uri="{9D8B030D-6E8A-4147-A177-3AD203B41FA5}">
                      <a16:colId xmlns:a16="http://schemas.microsoft.com/office/drawing/2014/main" val="3675305516"/>
                    </a:ext>
                  </a:extLst>
                </a:gridCol>
                <a:gridCol w="2349262">
                  <a:extLst>
                    <a:ext uri="{9D8B030D-6E8A-4147-A177-3AD203B41FA5}">
                      <a16:colId xmlns:a16="http://schemas.microsoft.com/office/drawing/2014/main" val="20002"/>
                    </a:ext>
                  </a:extLst>
                </a:gridCol>
              </a:tblGrid>
              <a:tr h="516926">
                <a:tc>
                  <a:txBody>
                    <a:bodyPr/>
                    <a:lstStyle/>
                    <a:p>
                      <a:r>
                        <a:rPr lang="en-SG" dirty="0"/>
                        <a:t>Specs</a:t>
                      </a:r>
                    </a:p>
                  </a:txBody>
                  <a:tcPr marL="68580" marR="6858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Arduino-compatible ESP32</a:t>
                      </a:r>
                    </a:p>
                    <a:p>
                      <a:endParaRPr lang="en-SG" dirty="0"/>
                    </a:p>
                  </a:txBody>
                  <a:tcPr marL="68580" marR="68580"/>
                </a:tc>
                <a:tc>
                  <a:txBody>
                    <a:bodyPr/>
                    <a:lstStyle/>
                    <a:p>
                      <a:r>
                        <a:rPr lang="en-SG" dirty="0"/>
                        <a:t>Raspberry Pi 4 B</a:t>
                      </a:r>
                    </a:p>
                  </a:txBody>
                  <a:tcPr marL="68580" marR="68580"/>
                </a:tc>
                <a:extLst>
                  <a:ext uri="{0D108BD9-81ED-4DB2-BD59-A6C34878D82A}">
                    <a16:rowId xmlns:a16="http://schemas.microsoft.com/office/drawing/2014/main" val="10000"/>
                  </a:ext>
                </a:extLst>
              </a:tr>
              <a:tr h="493582">
                <a:tc>
                  <a:txBody>
                    <a:bodyPr/>
                    <a:lstStyle/>
                    <a:p>
                      <a:r>
                        <a:rPr lang="en-SG" dirty="0"/>
                        <a:t>CPU type</a:t>
                      </a:r>
                    </a:p>
                  </a:txBody>
                  <a:tcPr marL="68580" marR="68580"/>
                </a:tc>
                <a:tc>
                  <a:txBody>
                    <a:bodyPr/>
                    <a:lstStyle/>
                    <a:p>
                      <a:r>
                        <a:rPr lang="en-SG" dirty="0"/>
                        <a:t>Microcontroller</a:t>
                      </a:r>
                    </a:p>
                  </a:txBody>
                  <a:tcPr marL="68580" marR="68580"/>
                </a:tc>
                <a:tc>
                  <a:txBody>
                    <a:bodyPr/>
                    <a:lstStyle/>
                    <a:p>
                      <a:r>
                        <a:rPr lang="en-SG" dirty="0"/>
                        <a:t>Microprocessor</a:t>
                      </a:r>
                    </a:p>
                  </a:txBody>
                  <a:tcPr marL="68580" marR="68580"/>
                </a:tc>
                <a:extLst>
                  <a:ext uri="{0D108BD9-81ED-4DB2-BD59-A6C34878D82A}">
                    <a16:rowId xmlns:a16="http://schemas.microsoft.com/office/drawing/2014/main" val="10001"/>
                  </a:ext>
                </a:extLst>
              </a:tr>
              <a:tr h="356740">
                <a:tc>
                  <a:txBody>
                    <a:bodyPr/>
                    <a:lstStyle/>
                    <a:p>
                      <a:r>
                        <a:rPr lang="en-SG" dirty="0"/>
                        <a:t>Speed</a:t>
                      </a:r>
                    </a:p>
                  </a:txBody>
                  <a:tcPr marL="68580" marR="68580"/>
                </a:tc>
                <a:tc>
                  <a:txBody>
                    <a:bodyPr/>
                    <a:lstStyle/>
                    <a:p>
                      <a:r>
                        <a:rPr lang="en-SG" dirty="0"/>
                        <a:t>Dual Core 160/240Mhz</a:t>
                      </a:r>
                    </a:p>
                  </a:txBody>
                  <a:tcPr marL="68580" marR="68580"/>
                </a:tc>
                <a:tc>
                  <a:txBody>
                    <a:bodyPr/>
                    <a:lstStyle/>
                    <a:p>
                      <a:r>
                        <a:rPr lang="en-SG" sz="1800" b="0" i="0" kern="1200" dirty="0">
                          <a:solidFill>
                            <a:schemeClr val="dk1"/>
                          </a:solidFill>
                          <a:effectLst/>
                          <a:latin typeface="+mn-lt"/>
                          <a:ea typeface="+mn-ea"/>
                          <a:cs typeface="+mn-cs"/>
                        </a:rPr>
                        <a:t>Quad core 1.5 </a:t>
                      </a:r>
                      <a:r>
                        <a:rPr lang="en-SG" sz="1800" b="0" i="0" kern="1200" dirty="0" err="1">
                          <a:solidFill>
                            <a:schemeClr val="dk1"/>
                          </a:solidFill>
                          <a:effectLst/>
                          <a:latin typeface="+mn-lt"/>
                          <a:ea typeface="+mn-ea"/>
                          <a:cs typeface="+mn-cs"/>
                        </a:rPr>
                        <a:t>Ghz</a:t>
                      </a:r>
                      <a:endParaRPr lang="en-SG" dirty="0"/>
                    </a:p>
                  </a:txBody>
                  <a:tcPr marL="68580" marR="68580"/>
                </a:tc>
                <a:extLst>
                  <a:ext uri="{0D108BD9-81ED-4DB2-BD59-A6C34878D82A}">
                    <a16:rowId xmlns:a16="http://schemas.microsoft.com/office/drawing/2014/main" val="10003"/>
                  </a:ext>
                </a:extLst>
              </a:tr>
              <a:tr h="329647">
                <a:tc>
                  <a:txBody>
                    <a:bodyPr/>
                    <a:lstStyle/>
                    <a:p>
                      <a:r>
                        <a:rPr lang="en-SG" dirty="0"/>
                        <a:t>RAM</a:t>
                      </a:r>
                    </a:p>
                  </a:txBody>
                  <a:tcPr marL="68580" marR="68580"/>
                </a:tc>
                <a:tc>
                  <a:txBody>
                    <a:bodyPr/>
                    <a:lstStyle/>
                    <a:p>
                      <a:r>
                        <a:rPr lang="en-SG" dirty="0"/>
                        <a:t>520KB</a:t>
                      </a:r>
                    </a:p>
                  </a:txBody>
                  <a:tcPr marL="68580" marR="68580"/>
                </a:tc>
                <a:tc>
                  <a:txBody>
                    <a:bodyPr/>
                    <a:lstStyle/>
                    <a:p>
                      <a:r>
                        <a:rPr lang="en-SG" dirty="0"/>
                        <a:t>1 - 4 GB</a:t>
                      </a:r>
                    </a:p>
                  </a:txBody>
                  <a:tcPr marL="68580" marR="68580"/>
                </a:tc>
                <a:extLst>
                  <a:ext uri="{0D108BD9-81ED-4DB2-BD59-A6C34878D82A}">
                    <a16:rowId xmlns:a16="http://schemas.microsoft.com/office/drawing/2014/main" val="10004"/>
                  </a:ext>
                </a:extLst>
              </a:tr>
              <a:tr h="387220">
                <a:tc>
                  <a:txBody>
                    <a:bodyPr/>
                    <a:lstStyle/>
                    <a:p>
                      <a:r>
                        <a:rPr lang="en-SG" dirty="0"/>
                        <a:t>GPU/Display</a:t>
                      </a:r>
                    </a:p>
                  </a:txBody>
                  <a:tcPr marL="68580" marR="68580"/>
                </a:tc>
                <a:tc>
                  <a:txBody>
                    <a:bodyPr/>
                    <a:lstStyle/>
                    <a:p>
                      <a:r>
                        <a:rPr lang="en-SG" dirty="0"/>
                        <a:t>None</a:t>
                      </a:r>
                    </a:p>
                  </a:txBody>
                  <a:tcPr marL="68580" marR="68580"/>
                </a:tc>
                <a:tc>
                  <a:txBody>
                    <a:bodyPr/>
                    <a:lstStyle/>
                    <a:p>
                      <a:r>
                        <a:rPr lang="en-SG" dirty="0" err="1"/>
                        <a:t>VideoCore</a:t>
                      </a:r>
                      <a:r>
                        <a:rPr lang="en-SG" dirty="0"/>
                        <a:t> VI GPU, 4K</a:t>
                      </a:r>
                    </a:p>
                  </a:txBody>
                  <a:tcPr marL="68580" marR="68580"/>
                </a:tc>
                <a:extLst>
                  <a:ext uri="{0D108BD9-81ED-4DB2-BD59-A6C34878D82A}">
                    <a16:rowId xmlns:a16="http://schemas.microsoft.com/office/drawing/2014/main" val="10005"/>
                  </a:ext>
                </a:extLst>
              </a:tr>
              <a:tr h="247594">
                <a:tc>
                  <a:txBody>
                    <a:bodyPr/>
                    <a:lstStyle/>
                    <a:p>
                      <a:r>
                        <a:rPr lang="en-SG" dirty="0"/>
                        <a:t>Disk</a:t>
                      </a:r>
                    </a:p>
                  </a:txBody>
                  <a:tcPr marL="68580" marR="68580"/>
                </a:tc>
                <a:tc>
                  <a:txBody>
                    <a:bodyPr/>
                    <a:lstStyle/>
                    <a:p>
                      <a:r>
                        <a:rPr lang="en-SG" dirty="0"/>
                        <a:t>4 </a:t>
                      </a:r>
                      <a:r>
                        <a:rPr lang="en-SG" dirty="0" err="1"/>
                        <a:t>MiB</a:t>
                      </a:r>
                      <a:endParaRPr lang="en-SG" dirty="0"/>
                    </a:p>
                  </a:txBody>
                  <a:tcPr marL="68580" marR="68580"/>
                </a:tc>
                <a:tc>
                  <a:txBody>
                    <a:bodyPr/>
                    <a:lstStyle/>
                    <a:p>
                      <a:r>
                        <a:rPr lang="en-SG" dirty="0"/>
                        <a:t>Depends</a:t>
                      </a:r>
                      <a:r>
                        <a:rPr lang="en-SG" baseline="0" dirty="0"/>
                        <a:t> on microSD card</a:t>
                      </a:r>
                      <a:endParaRPr lang="en-SG" dirty="0"/>
                    </a:p>
                  </a:txBody>
                  <a:tcPr marL="68580" marR="68580"/>
                </a:tc>
                <a:extLst>
                  <a:ext uri="{0D108BD9-81ED-4DB2-BD59-A6C34878D82A}">
                    <a16:rowId xmlns:a16="http://schemas.microsoft.com/office/drawing/2014/main" val="10006"/>
                  </a:ext>
                </a:extLst>
              </a:tr>
              <a:tr h="493582">
                <a:tc>
                  <a:txBody>
                    <a:bodyPr/>
                    <a:lstStyle/>
                    <a:p>
                      <a:r>
                        <a:rPr lang="en-SG" dirty="0"/>
                        <a:t>Other</a:t>
                      </a:r>
                      <a:r>
                        <a:rPr lang="en-SG" baseline="0" dirty="0"/>
                        <a:t> connectivity</a:t>
                      </a:r>
                      <a:endParaRPr lang="en-SG" dirty="0"/>
                    </a:p>
                  </a:txBody>
                  <a:tcPr marL="68580" marR="68580"/>
                </a:tc>
                <a:tc>
                  <a:txBody>
                    <a:bodyPr/>
                    <a:lstStyle/>
                    <a:p>
                      <a:r>
                        <a:rPr lang="en-US" dirty="0" err="1"/>
                        <a:t>Wifi</a:t>
                      </a:r>
                      <a:r>
                        <a:rPr lang="en-US" dirty="0"/>
                        <a:t> 802.11n 2.4Ghz + BT 4.2</a:t>
                      </a:r>
                    </a:p>
                  </a:txBody>
                  <a:tcPr marL="68580" marR="68580"/>
                </a:tc>
                <a:tc>
                  <a:txBody>
                    <a:bodyPr/>
                    <a:lstStyle/>
                    <a:p>
                      <a:r>
                        <a:rPr lang="en-SG" dirty="0"/>
                        <a:t>USB, Ethernet, HDMI, audio, </a:t>
                      </a:r>
                      <a:r>
                        <a:rPr lang="en-SG" dirty="0" err="1"/>
                        <a:t>Wifi</a:t>
                      </a:r>
                      <a:r>
                        <a:rPr lang="en-SG" dirty="0"/>
                        <a:t> 2.4/5Ghz 802.11ac, BT 5.0</a:t>
                      </a:r>
                    </a:p>
                  </a:txBody>
                  <a:tcPr marL="68580" marR="68580"/>
                </a:tc>
                <a:extLst>
                  <a:ext uri="{0D108BD9-81ED-4DB2-BD59-A6C34878D82A}">
                    <a16:rowId xmlns:a16="http://schemas.microsoft.com/office/drawing/2014/main" val="10008"/>
                  </a:ext>
                </a:extLst>
              </a:tr>
              <a:tr h="493582">
                <a:tc>
                  <a:txBody>
                    <a:bodyPr/>
                    <a:lstStyle/>
                    <a:p>
                      <a:r>
                        <a:rPr lang="en-SG" dirty="0"/>
                        <a:t>Operating System</a:t>
                      </a:r>
                    </a:p>
                  </a:txBody>
                  <a:tcPr marL="68580" marR="68580"/>
                </a:tc>
                <a:tc>
                  <a:txBody>
                    <a:bodyPr/>
                    <a:lstStyle/>
                    <a:p>
                      <a:r>
                        <a:rPr lang="en-SG" dirty="0"/>
                        <a:t>None</a:t>
                      </a:r>
                    </a:p>
                  </a:txBody>
                  <a:tcPr marL="68580" marR="68580"/>
                </a:tc>
                <a:tc>
                  <a:txBody>
                    <a:bodyPr/>
                    <a:lstStyle/>
                    <a:p>
                      <a:r>
                        <a:rPr lang="en-SG" dirty="0"/>
                        <a:t>Linux</a:t>
                      </a:r>
                      <a:r>
                        <a:rPr lang="en-SG" baseline="0" dirty="0"/>
                        <a:t> (usually </a:t>
                      </a:r>
                      <a:r>
                        <a:rPr lang="en-SG" baseline="0" dirty="0" err="1"/>
                        <a:t>Raspbian</a:t>
                      </a:r>
                      <a:r>
                        <a:rPr lang="en-SG" baseline="0" dirty="0"/>
                        <a:t>)</a:t>
                      </a:r>
                      <a:endParaRPr lang="en-SG" dirty="0"/>
                    </a:p>
                  </a:txBody>
                  <a:tcPr marL="68580" marR="68580"/>
                </a:tc>
                <a:extLst>
                  <a:ext uri="{0D108BD9-81ED-4DB2-BD59-A6C34878D82A}">
                    <a16:rowId xmlns:a16="http://schemas.microsoft.com/office/drawing/2014/main" val="360506976"/>
                  </a:ext>
                </a:extLst>
              </a:tr>
              <a:tr h="493582">
                <a:tc>
                  <a:txBody>
                    <a:bodyPr/>
                    <a:lstStyle/>
                    <a:p>
                      <a:r>
                        <a:rPr lang="en-SG" dirty="0"/>
                        <a:t>Real Time Operation</a:t>
                      </a:r>
                    </a:p>
                  </a:txBody>
                  <a:tcPr marL="68580" marR="68580"/>
                </a:tc>
                <a:tc>
                  <a:txBody>
                    <a:bodyPr/>
                    <a:lstStyle/>
                    <a:p>
                      <a:r>
                        <a:rPr lang="en-SG" dirty="0"/>
                        <a:t>Better</a:t>
                      </a:r>
                    </a:p>
                  </a:txBody>
                  <a:tcPr marL="68580" marR="68580"/>
                </a:tc>
                <a:tc>
                  <a:txBody>
                    <a:bodyPr/>
                    <a:lstStyle/>
                    <a:p>
                      <a:r>
                        <a:rPr lang="en-SG" dirty="0"/>
                        <a:t>Poorer</a:t>
                      </a:r>
                    </a:p>
                  </a:txBody>
                  <a:tcPr marL="68580" marR="68580"/>
                </a:tc>
                <a:extLst>
                  <a:ext uri="{0D108BD9-81ED-4DB2-BD59-A6C34878D82A}">
                    <a16:rowId xmlns:a16="http://schemas.microsoft.com/office/drawing/2014/main" val="3521377409"/>
                  </a:ext>
                </a:extLst>
              </a:tr>
              <a:tr h="493582">
                <a:tc>
                  <a:txBody>
                    <a:bodyPr/>
                    <a:lstStyle/>
                    <a:p>
                      <a:r>
                        <a:rPr lang="en-SG" dirty="0"/>
                        <a:t>Typical Power consumption</a:t>
                      </a:r>
                    </a:p>
                  </a:txBody>
                  <a:tcPr marL="68580" marR="68580"/>
                </a:tc>
                <a:tc>
                  <a:txBody>
                    <a:bodyPr/>
                    <a:lstStyle/>
                    <a:p>
                      <a:r>
                        <a:rPr lang="en-SG" dirty="0"/>
                        <a:t>0.8W</a:t>
                      </a:r>
                    </a:p>
                  </a:txBody>
                  <a:tcPr marL="68580" marR="68580"/>
                </a:tc>
                <a:tc>
                  <a:txBody>
                    <a:bodyPr/>
                    <a:lstStyle/>
                    <a:p>
                      <a:r>
                        <a:rPr lang="en-SG" dirty="0"/>
                        <a:t>8W</a:t>
                      </a:r>
                    </a:p>
                  </a:txBody>
                  <a:tcPr marL="68580" marR="68580"/>
                </a:tc>
                <a:extLst>
                  <a:ext uri="{0D108BD9-81ED-4DB2-BD59-A6C34878D82A}">
                    <a16:rowId xmlns:a16="http://schemas.microsoft.com/office/drawing/2014/main" val="10009"/>
                  </a:ext>
                </a:extLst>
              </a:tr>
              <a:tr h="493582">
                <a:tc>
                  <a:txBody>
                    <a:bodyPr/>
                    <a:lstStyle/>
                    <a:p>
                      <a:r>
                        <a:rPr lang="en-SG" dirty="0"/>
                        <a:t>Price (SGD)</a:t>
                      </a:r>
                    </a:p>
                  </a:txBody>
                  <a:tcPr marL="68580" marR="68580"/>
                </a:tc>
                <a:tc>
                  <a:txBody>
                    <a:bodyPr/>
                    <a:lstStyle/>
                    <a:p>
                      <a:r>
                        <a:rPr lang="en-SG" dirty="0"/>
                        <a:t>$30</a:t>
                      </a:r>
                    </a:p>
                  </a:txBody>
                  <a:tcPr marL="68580" marR="68580"/>
                </a:tc>
                <a:tc>
                  <a:txBody>
                    <a:bodyPr/>
                    <a:lstStyle/>
                    <a:p>
                      <a:r>
                        <a:rPr lang="en-SG" dirty="0"/>
                        <a:t>$50 - $80</a:t>
                      </a:r>
                    </a:p>
                  </a:txBody>
                  <a:tcPr marL="68580" marR="68580"/>
                </a:tc>
                <a:extLst>
                  <a:ext uri="{0D108BD9-81ED-4DB2-BD59-A6C34878D82A}">
                    <a16:rowId xmlns:a16="http://schemas.microsoft.com/office/drawing/2014/main" val="4158287976"/>
                  </a:ext>
                </a:extLst>
              </a:tr>
            </a:tbl>
          </a:graphicData>
        </a:graphic>
      </p:graphicFrame>
      <p:pic>
        <p:nvPicPr>
          <p:cNvPr id="8" name="Picture 7">
            <a:extLst>
              <a:ext uri="{FF2B5EF4-FFF2-40B4-BE49-F238E27FC236}">
                <a16:creationId xmlns:a16="http://schemas.microsoft.com/office/drawing/2014/main" id="{30EDF067-5C47-D24C-BC93-B642F1DA0D2F}"/>
              </a:ext>
            </a:extLst>
          </p:cNvPr>
          <p:cNvPicPr>
            <a:picLocks noChangeAspect="1"/>
          </p:cNvPicPr>
          <p:nvPr/>
        </p:nvPicPr>
        <p:blipFill>
          <a:blip r:embed="rId3" cstate="print"/>
          <a:stretch>
            <a:fillRect/>
          </a:stretch>
        </p:blipFill>
        <p:spPr>
          <a:xfrm>
            <a:off x="29814" y="4357146"/>
            <a:ext cx="2784248" cy="2181766"/>
          </a:xfrm>
          <a:prstGeom prst="rect">
            <a:avLst/>
          </a:prstGeom>
        </p:spPr>
      </p:pic>
    </p:spTree>
    <p:extLst>
      <p:ext uri="{BB962C8B-B14F-4D97-AF65-F5344CB8AC3E}">
        <p14:creationId xmlns:p14="http://schemas.microsoft.com/office/powerpoint/2010/main" val="1954443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3540E-28E5-B045-8378-B47939792CB7}"/>
              </a:ext>
            </a:extLst>
          </p:cNvPr>
          <p:cNvSpPr>
            <a:spLocks noGrp="1"/>
          </p:cNvSpPr>
          <p:nvPr>
            <p:ph type="title"/>
          </p:nvPr>
        </p:nvSpPr>
        <p:spPr>
          <a:xfrm>
            <a:off x="272390" y="125335"/>
            <a:ext cx="7886700" cy="1325563"/>
          </a:xfrm>
        </p:spPr>
        <p:txBody>
          <a:bodyPr/>
          <a:lstStyle/>
          <a:p>
            <a:r>
              <a:rPr lang="en-US" dirty="0"/>
              <a:t>Arduino SDK</a:t>
            </a:r>
          </a:p>
        </p:txBody>
      </p:sp>
      <p:sp>
        <p:nvSpPr>
          <p:cNvPr id="3" name="Content Placeholder 2">
            <a:extLst>
              <a:ext uri="{FF2B5EF4-FFF2-40B4-BE49-F238E27FC236}">
                <a16:creationId xmlns:a16="http://schemas.microsoft.com/office/drawing/2014/main" id="{2AD099D1-53E8-624F-9334-566D84F456B1}"/>
              </a:ext>
            </a:extLst>
          </p:cNvPr>
          <p:cNvSpPr>
            <a:spLocks noGrp="1"/>
          </p:cNvSpPr>
          <p:nvPr>
            <p:ph idx="1"/>
          </p:nvPr>
        </p:nvSpPr>
        <p:spPr>
          <a:xfrm>
            <a:off x="129555" y="1450897"/>
            <a:ext cx="7886700" cy="4351338"/>
          </a:xfrm>
        </p:spPr>
        <p:txBody>
          <a:bodyPr/>
          <a:lstStyle/>
          <a:p>
            <a:r>
              <a:rPr lang="en-US" dirty="0"/>
              <a:t>Easy to use cross-platform IDE for microcontroller programming</a:t>
            </a:r>
          </a:p>
          <a:p>
            <a:r>
              <a:rPr lang="en-US" dirty="0"/>
              <a:t>Support for many microcontrollers</a:t>
            </a:r>
          </a:p>
          <a:p>
            <a:r>
              <a:rPr lang="en-US" dirty="0"/>
              <a:t>C/C++ language</a:t>
            </a:r>
          </a:p>
          <a:p>
            <a:r>
              <a:rPr lang="en-US" dirty="0"/>
              <a:t>Numerous libraries</a:t>
            </a:r>
          </a:p>
          <a:p>
            <a:endParaRPr lang="en-US" dirty="0"/>
          </a:p>
          <a:p>
            <a:endParaRPr lang="en-US" dirty="0"/>
          </a:p>
        </p:txBody>
      </p:sp>
      <p:sp>
        <p:nvSpPr>
          <p:cNvPr id="4" name="Slide Number Placeholder 3">
            <a:extLst>
              <a:ext uri="{FF2B5EF4-FFF2-40B4-BE49-F238E27FC236}">
                <a16:creationId xmlns:a16="http://schemas.microsoft.com/office/drawing/2014/main" id="{491AAED7-1A7B-F54B-8A88-32A972B8A675}"/>
              </a:ext>
            </a:extLst>
          </p:cNvPr>
          <p:cNvSpPr>
            <a:spLocks noGrp="1"/>
          </p:cNvSpPr>
          <p:nvPr>
            <p:ph type="sldNum" sz="quarter" idx="12"/>
          </p:nvPr>
        </p:nvSpPr>
        <p:spPr/>
        <p:txBody>
          <a:bodyPr/>
          <a:lstStyle/>
          <a:p>
            <a:fld id="{3F11C4CA-45CA-9140-8BC1-9D9BD1B23874}" type="slidenum">
              <a:rPr lang="en-US" smtClean="0"/>
              <a:pPr/>
              <a:t>33</a:t>
            </a:fld>
            <a:endParaRPr lang="en-US"/>
          </a:p>
        </p:txBody>
      </p:sp>
      <p:pic>
        <p:nvPicPr>
          <p:cNvPr id="7" name="Picture 6">
            <a:extLst>
              <a:ext uri="{FF2B5EF4-FFF2-40B4-BE49-F238E27FC236}">
                <a16:creationId xmlns:a16="http://schemas.microsoft.com/office/drawing/2014/main" id="{D62BB5A9-FFCF-8143-9352-E58FD6F50774}"/>
              </a:ext>
            </a:extLst>
          </p:cNvPr>
          <p:cNvPicPr>
            <a:picLocks noChangeAspect="1"/>
          </p:cNvPicPr>
          <p:nvPr/>
        </p:nvPicPr>
        <p:blipFill>
          <a:blip r:embed="rId2"/>
          <a:stretch>
            <a:fillRect/>
          </a:stretch>
        </p:blipFill>
        <p:spPr>
          <a:xfrm>
            <a:off x="3165847" y="2595532"/>
            <a:ext cx="5848598" cy="4137135"/>
          </a:xfrm>
          <a:prstGeom prst="rect">
            <a:avLst/>
          </a:prstGeom>
        </p:spPr>
      </p:pic>
      <p:pic>
        <p:nvPicPr>
          <p:cNvPr id="9" name="Picture 8">
            <a:extLst>
              <a:ext uri="{FF2B5EF4-FFF2-40B4-BE49-F238E27FC236}">
                <a16:creationId xmlns:a16="http://schemas.microsoft.com/office/drawing/2014/main" id="{C6A904BB-0EE6-7C4A-8A0B-71A489A80BF5}"/>
              </a:ext>
            </a:extLst>
          </p:cNvPr>
          <p:cNvPicPr>
            <a:picLocks noChangeAspect="1"/>
          </p:cNvPicPr>
          <p:nvPr/>
        </p:nvPicPr>
        <p:blipFill>
          <a:blip r:embed="rId3"/>
          <a:stretch>
            <a:fillRect/>
          </a:stretch>
        </p:blipFill>
        <p:spPr>
          <a:xfrm>
            <a:off x="129555" y="4147392"/>
            <a:ext cx="2398846" cy="2208959"/>
          </a:xfrm>
          <a:prstGeom prst="rect">
            <a:avLst/>
          </a:prstGeom>
        </p:spPr>
      </p:pic>
    </p:spTree>
    <p:extLst>
      <p:ext uri="{BB962C8B-B14F-4D97-AF65-F5344CB8AC3E}">
        <p14:creationId xmlns:p14="http://schemas.microsoft.com/office/powerpoint/2010/main" val="21915611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B459B-2728-9544-91BF-D7827FEA6FC1}"/>
              </a:ext>
            </a:extLst>
          </p:cNvPr>
          <p:cNvSpPr>
            <a:spLocks noGrp="1"/>
          </p:cNvSpPr>
          <p:nvPr>
            <p:ph type="title"/>
          </p:nvPr>
        </p:nvSpPr>
        <p:spPr>
          <a:xfrm>
            <a:off x="428987" y="136526"/>
            <a:ext cx="7886700" cy="919665"/>
          </a:xfrm>
        </p:spPr>
        <p:txBody>
          <a:bodyPr/>
          <a:lstStyle/>
          <a:p>
            <a:r>
              <a:rPr lang="en-US" dirty="0"/>
              <a:t>01-Serial</a:t>
            </a:r>
          </a:p>
        </p:txBody>
      </p:sp>
      <p:sp>
        <p:nvSpPr>
          <p:cNvPr id="3" name="Content Placeholder 2">
            <a:extLst>
              <a:ext uri="{FF2B5EF4-FFF2-40B4-BE49-F238E27FC236}">
                <a16:creationId xmlns:a16="http://schemas.microsoft.com/office/drawing/2014/main" id="{246FEC3E-A94B-4A40-856A-EC3422FB6A2C}"/>
              </a:ext>
            </a:extLst>
          </p:cNvPr>
          <p:cNvSpPr>
            <a:spLocks noGrp="1"/>
          </p:cNvSpPr>
          <p:nvPr>
            <p:ph idx="1"/>
          </p:nvPr>
        </p:nvSpPr>
        <p:spPr>
          <a:xfrm>
            <a:off x="428987" y="1253331"/>
            <a:ext cx="7886700" cy="4351338"/>
          </a:xfrm>
        </p:spPr>
        <p:txBody>
          <a:bodyPr/>
          <a:lstStyle/>
          <a:p>
            <a:pPr marL="514350" indent="-514350">
              <a:buFont typeface="+mj-lt"/>
              <a:buAutoNum type="arabicPeriod"/>
            </a:pPr>
            <a:r>
              <a:rPr lang="en-SG" dirty="0"/>
              <a:t>Verify Arduino SDK installed correctly as in the parent </a:t>
            </a:r>
            <a:r>
              <a:rPr lang="en-SG" dirty="0" err="1"/>
              <a:t>README.md</a:t>
            </a:r>
            <a:endParaRPr lang="en-SG" dirty="0"/>
          </a:p>
          <a:p>
            <a:pPr marL="514350" indent="-514350">
              <a:buFont typeface="+mj-lt"/>
              <a:buAutoNum type="arabicPeriod"/>
            </a:pPr>
            <a:r>
              <a:rPr lang="en-SG" dirty="0"/>
              <a:t>How to flash an Arduino program?</a:t>
            </a:r>
          </a:p>
          <a:p>
            <a:pPr marL="514350" indent="-514350">
              <a:buFont typeface="+mj-lt"/>
              <a:buAutoNum type="arabicPeriod"/>
            </a:pPr>
            <a:r>
              <a:rPr lang="en-SG" dirty="0"/>
              <a:t>Using the serial console and ESP32 log facility</a:t>
            </a:r>
          </a:p>
          <a:p>
            <a:endParaRPr lang="en-US" dirty="0"/>
          </a:p>
        </p:txBody>
      </p:sp>
      <p:sp>
        <p:nvSpPr>
          <p:cNvPr id="4" name="Slide Number Placeholder 3">
            <a:extLst>
              <a:ext uri="{FF2B5EF4-FFF2-40B4-BE49-F238E27FC236}">
                <a16:creationId xmlns:a16="http://schemas.microsoft.com/office/drawing/2014/main" id="{1BAC174A-2E14-164B-BBBA-272DFF81B65A}"/>
              </a:ext>
            </a:extLst>
          </p:cNvPr>
          <p:cNvSpPr>
            <a:spLocks noGrp="1"/>
          </p:cNvSpPr>
          <p:nvPr>
            <p:ph type="sldNum" sz="quarter" idx="12"/>
          </p:nvPr>
        </p:nvSpPr>
        <p:spPr/>
        <p:txBody>
          <a:bodyPr/>
          <a:lstStyle/>
          <a:p>
            <a:fld id="{3F11C4CA-45CA-9140-8BC1-9D9BD1B23874}" type="slidenum">
              <a:rPr lang="en-US" smtClean="0"/>
              <a:pPr/>
              <a:t>34</a:t>
            </a:fld>
            <a:endParaRPr lang="en-US"/>
          </a:p>
        </p:txBody>
      </p:sp>
      <p:pic>
        <p:nvPicPr>
          <p:cNvPr id="5" name="Picture 4">
            <a:extLst>
              <a:ext uri="{FF2B5EF4-FFF2-40B4-BE49-F238E27FC236}">
                <a16:creationId xmlns:a16="http://schemas.microsoft.com/office/drawing/2014/main" id="{76D8A4B6-B352-7C4D-9A68-26F4025FB540}"/>
              </a:ext>
            </a:extLst>
          </p:cNvPr>
          <p:cNvPicPr>
            <a:picLocks noChangeAspect="1"/>
          </p:cNvPicPr>
          <p:nvPr/>
        </p:nvPicPr>
        <p:blipFill>
          <a:blip r:embed="rId2" cstate="print"/>
          <a:stretch>
            <a:fillRect/>
          </a:stretch>
        </p:blipFill>
        <p:spPr>
          <a:xfrm>
            <a:off x="428987" y="2868378"/>
            <a:ext cx="4684130" cy="3670534"/>
          </a:xfrm>
          <a:prstGeom prst="rect">
            <a:avLst/>
          </a:prstGeom>
        </p:spPr>
      </p:pic>
    </p:spTree>
    <p:extLst>
      <p:ext uri="{BB962C8B-B14F-4D97-AF65-F5344CB8AC3E}">
        <p14:creationId xmlns:p14="http://schemas.microsoft.com/office/powerpoint/2010/main" val="13384840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06F0B7-1ABC-B947-91F2-94BABC5CEDBA}"/>
              </a:ext>
            </a:extLst>
          </p:cNvPr>
          <p:cNvSpPr>
            <a:spLocks noGrp="1"/>
          </p:cNvSpPr>
          <p:nvPr>
            <p:ph type="sldNum" sz="quarter" idx="12"/>
          </p:nvPr>
        </p:nvSpPr>
        <p:spPr/>
        <p:txBody>
          <a:bodyPr/>
          <a:lstStyle/>
          <a:p>
            <a:fld id="{3F11C4CA-45CA-9140-8BC1-9D9BD1B23874}" type="slidenum">
              <a:rPr lang="en-US" smtClean="0"/>
              <a:pPr/>
              <a:t>35</a:t>
            </a:fld>
            <a:endParaRPr lang="en-US"/>
          </a:p>
        </p:txBody>
      </p:sp>
      <p:pic>
        <p:nvPicPr>
          <p:cNvPr id="6" name="Picture 5">
            <a:extLst>
              <a:ext uri="{FF2B5EF4-FFF2-40B4-BE49-F238E27FC236}">
                <a16:creationId xmlns:a16="http://schemas.microsoft.com/office/drawing/2014/main" id="{BD4C8249-1A90-D047-A70C-60610C766017}"/>
              </a:ext>
            </a:extLst>
          </p:cNvPr>
          <p:cNvPicPr>
            <a:picLocks noChangeAspect="1"/>
          </p:cNvPicPr>
          <p:nvPr/>
        </p:nvPicPr>
        <p:blipFill>
          <a:blip r:embed="rId2" cstate="print"/>
          <a:stretch>
            <a:fillRect/>
          </a:stretch>
        </p:blipFill>
        <p:spPr>
          <a:xfrm>
            <a:off x="0" y="0"/>
            <a:ext cx="4056397" cy="3178636"/>
          </a:xfrm>
          <a:prstGeom prst="rect">
            <a:avLst/>
          </a:prstGeom>
        </p:spPr>
      </p:pic>
      <p:pic>
        <p:nvPicPr>
          <p:cNvPr id="8" name="Picture 7">
            <a:extLst>
              <a:ext uri="{FF2B5EF4-FFF2-40B4-BE49-F238E27FC236}">
                <a16:creationId xmlns:a16="http://schemas.microsoft.com/office/drawing/2014/main" id="{EC5F9D90-8819-D044-A4C8-1D26FC49C0A6}"/>
              </a:ext>
            </a:extLst>
          </p:cNvPr>
          <p:cNvPicPr>
            <a:picLocks noChangeAspect="1"/>
          </p:cNvPicPr>
          <p:nvPr/>
        </p:nvPicPr>
        <p:blipFill>
          <a:blip r:embed="rId3" cstate="print"/>
          <a:stretch>
            <a:fillRect/>
          </a:stretch>
        </p:blipFill>
        <p:spPr>
          <a:xfrm>
            <a:off x="4463716" y="0"/>
            <a:ext cx="4680284" cy="2867374"/>
          </a:xfrm>
          <a:prstGeom prst="rect">
            <a:avLst/>
          </a:prstGeom>
        </p:spPr>
      </p:pic>
      <p:sp>
        <p:nvSpPr>
          <p:cNvPr id="7" name="Content Placeholder 2">
            <a:extLst>
              <a:ext uri="{FF2B5EF4-FFF2-40B4-BE49-F238E27FC236}">
                <a16:creationId xmlns:a16="http://schemas.microsoft.com/office/drawing/2014/main" id="{972A8077-F796-974F-9AE4-19FCCC760D3B}"/>
              </a:ext>
            </a:extLst>
          </p:cNvPr>
          <p:cNvSpPr>
            <a:spLocks noGrp="1"/>
          </p:cNvSpPr>
          <p:nvPr>
            <p:ph idx="1"/>
          </p:nvPr>
        </p:nvSpPr>
        <p:spPr>
          <a:xfrm>
            <a:off x="6172200" y="3894711"/>
            <a:ext cx="2785018" cy="1490441"/>
          </a:xfrm>
        </p:spPr>
        <p:txBody>
          <a:bodyPr>
            <a:normAutofit/>
          </a:bodyPr>
          <a:lstStyle/>
          <a:p>
            <a:r>
              <a:rPr lang="en-US" sz="1600" dirty="0"/>
              <a:t>Magnifying glass opens serial console</a:t>
            </a:r>
          </a:p>
          <a:p>
            <a:r>
              <a:rPr lang="en-US" sz="1600" dirty="0"/>
              <a:t>Show Timestamps</a:t>
            </a:r>
          </a:p>
          <a:p>
            <a:r>
              <a:rPr lang="en-US" sz="1600" dirty="0"/>
              <a:t>Newline</a:t>
            </a:r>
          </a:p>
          <a:p>
            <a:r>
              <a:rPr lang="en-US" sz="1600" dirty="0"/>
              <a:t>115200 baud</a:t>
            </a:r>
          </a:p>
          <a:p>
            <a:endParaRPr lang="en-US" sz="1600" dirty="0"/>
          </a:p>
        </p:txBody>
      </p:sp>
      <p:pic>
        <p:nvPicPr>
          <p:cNvPr id="3" name="Picture 2">
            <a:extLst>
              <a:ext uri="{FF2B5EF4-FFF2-40B4-BE49-F238E27FC236}">
                <a16:creationId xmlns:a16="http://schemas.microsoft.com/office/drawing/2014/main" id="{8F8DE06C-F2F3-0348-9F60-0D5C275B27BE}"/>
              </a:ext>
            </a:extLst>
          </p:cNvPr>
          <p:cNvPicPr>
            <a:picLocks noChangeAspect="1"/>
          </p:cNvPicPr>
          <p:nvPr/>
        </p:nvPicPr>
        <p:blipFill>
          <a:blip r:embed="rId4"/>
          <a:stretch>
            <a:fillRect/>
          </a:stretch>
        </p:blipFill>
        <p:spPr>
          <a:xfrm>
            <a:off x="0" y="3218796"/>
            <a:ext cx="6108666" cy="3639205"/>
          </a:xfrm>
          <a:prstGeom prst="rect">
            <a:avLst/>
          </a:prstGeom>
        </p:spPr>
      </p:pic>
    </p:spTree>
    <p:extLst>
      <p:ext uri="{BB962C8B-B14F-4D97-AF65-F5344CB8AC3E}">
        <p14:creationId xmlns:p14="http://schemas.microsoft.com/office/powerpoint/2010/main" val="42104108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1D69A-EF0D-2543-90AA-4089C7893289}"/>
              </a:ext>
            </a:extLst>
          </p:cNvPr>
          <p:cNvSpPr>
            <a:spLocks noGrp="1"/>
          </p:cNvSpPr>
          <p:nvPr>
            <p:ph type="title"/>
          </p:nvPr>
        </p:nvSpPr>
        <p:spPr>
          <a:xfrm>
            <a:off x="459427" y="320676"/>
            <a:ext cx="7886700" cy="1325563"/>
          </a:xfrm>
        </p:spPr>
        <p:txBody>
          <a:bodyPr/>
          <a:lstStyle/>
          <a:p>
            <a:r>
              <a:rPr lang="en-US" dirty="0"/>
              <a:t>02-Blinky</a:t>
            </a:r>
          </a:p>
        </p:txBody>
      </p:sp>
      <p:sp>
        <p:nvSpPr>
          <p:cNvPr id="3" name="Content Placeholder 2">
            <a:extLst>
              <a:ext uri="{FF2B5EF4-FFF2-40B4-BE49-F238E27FC236}">
                <a16:creationId xmlns:a16="http://schemas.microsoft.com/office/drawing/2014/main" id="{F651B864-E5C8-1A4B-BB3D-0A5EB31A7A0A}"/>
              </a:ext>
            </a:extLst>
          </p:cNvPr>
          <p:cNvSpPr>
            <a:spLocks noGrp="1"/>
          </p:cNvSpPr>
          <p:nvPr>
            <p:ph idx="1"/>
          </p:nvPr>
        </p:nvSpPr>
        <p:spPr>
          <a:xfrm>
            <a:off x="459427" y="1825625"/>
            <a:ext cx="7886700" cy="4351338"/>
          </a:xfrm>
        </p:spPr>
        <p:txBody>
          <a:bodyPr/>
          <a:lstStyle/>
          <a:p>
            <a:pPr marL="514350" indent="-514350">
              <a:buFont typeface="+mj-lt"/>
              <a:buAutoNum type="arabicPeriod"/>
            </a:pPr>
            <a:r>
              <a:rPr lang="en-SG" dirty="0"/>
              <a:t>Connect an LED</a:t>
            </a:r>
          </a:p>
          <a:p>
            <a:pPr marL="514350" indent="-514350">
              <a:buFont typeface="+mj-lt"/>
              <a:buAutoNum type="arabicPeriod"/>
            </a:pPr>
            <a:r>
              <a:rPr lang="en-SG" dirty="0"/>
              <a:t>Blink from the LED</a:t>
            </a:r>
          </a:p>
          <a:p>
            <a:pPr marL="0" indent="0">
              <a:buNone/>
            </a:pPr>
            <a:br>
              <a:rPr lang="en-SG" dirty="0"/>
            </a:br>
            <a:endParaRPr lang="en-SG" dirty="0"/>
          </a:p>
          <a:p>
            <a:endParaRPr lang="en-US" dirty="0"/>
          </a:p>
        </p:txBody>
      </p:sp>
      <p:sp>
        <p:nvSpPr>
          <p:cNvPr id="4" name="Slide Number Placeholder 3">
            <a:extLst>
              <a:ext uri="{FF2B5EF4-FFF2-40B4-BE49-F238E27FC236}">
                <a16:creationId xmlns:a16="http://schemas.microsoft.com/office/drawing/2014/main" id="{49B69389-2AFB-BB43-B8BF-9C21B8560ECB}"/>
              </a:ext>
            </a:extLst>
          </p:cNvPr>
          <p:cNvSpPr>
            <a:spLocks noGrp="1"/>
          </p:cNvSpPr>
          <p:nvPr>
            <p:ph type="sldNum" sz="quarter" idx="12"/>
          </p:nvPr>
        </p:nvSpPr>
        <p:spPr/>
        <p:txBody>
          <a:bodyPr/>
          <a:lstStyle/>
          <a:p>
            <a:fld id="{3F11C4CA-45CA-9140-8BC1-9D9BD1B23874}" type="slidenum">
              <a:rPr lang="en-US" smtClean="0"/>
              <a:pPr/>
              <a:t>36</a:t>
            </a:fld>
            <a:endParaRPr lang="en-US"/>
          </a:p>
        </p:txBody>
      </p:sp>
      <p:pic>
        <p:nvPicPr>
          <p:cNvPr id="6" name="Picture 5">
            <a:extLst>
              <a:ext uri="{FF2B5EF4-FFF2-40B4-BE49-F238E27FC236}">
                <a16:creationId xmlns:a16="http://schemas.microsoft.com/office/drawing/2014/main" id="{01258BA0-CFFC-CB43-81AC-F7396D677A36}"/>
              </a:ext>
            </a:extLst>
          </p:cNvPr>
          <p:cNvPicPr>
            <a:picLocks noChangeAspect="1"/>
          </p:cNvPicPr>
          <p:nvPr/>
        </p:nvPicPr>
        <p:blipFill>
          <a:blip r:embed="rId2"/>
          <a:stretch>
            <a:fillRect/>
          </a:stretch>
        </p:blipFill>
        <p:spPr>
          <a:xfrm>
            <a:off x="3509159" y="2916573"/>
            <a:ext cx="5429988" cy="3260390"/>
          </a:xfrm>
          <a:prstGeom prst="rect">
            <a:avLst/>
          </a:prstGeom>
        </p:spPr>
      </p:pic>
    </p:spTree>
    <p:extLst>
      <p:ext uri="{BB962C8B-B14F-4D97-AF65-F5344CB8AC3E}">
        <p14:creationId xmlns:p14="http://schemas.microsoft.com/office/powerpoint/2010/main" val="38327656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3971" y="261950"/>
            <a:ext cx="5915025" cy="629593"/>
          </a:xfrm>
        </p:spPr>
        <p:txBody>
          <a:bodyPr>
            <a:normAutofit fontScale="90000"/>
          </a:bodyPr>
          <a:lstStyle/>
          <a:p>
            <a:r>
              <a:rPr lang="en-SG" dirty="0"/>
              <a:t>Half/Full Breadboard</a:t>
            </a:r>
          </a:p>
        </p:txBody>
      </p:sp>
      <p:sp>
        <p:nvSpPr>
          <p:cNvPr id="3" name="Content Placeholder 2"/>
          <p:cNvSpPr>
            <a:spLocks noGrp="1"/>
          </p:cNvSpPr>
          <p:nvPr>
            <p:ph idx="1"/>
          </p:nvPr>
        </p:nvSpPr>
        <p:spPr>
          <a:xfrm>
            <a:off x="293971" y="1103918"/>
            <a:ext cx="7354292" cy="5267798"/>
          </a:xfrm>
        </p:spPr>
        <p:txBody>
          <a:bodyPr>
            <a:normAutofit/>
          </a:bodyPr>
          <a:lstStyle/>
          <a:p>
            <a:r>
              <a:rPr lang="en-SG" dirty="0"/>
              <a:t>Base Prototyping component</a:t>
            </a:r>
          </a:p>
          <a:p>
            <a:r>
              <a:rPr lang="en-SG" dirty="0"/>
              <a:t>Continuous lines indicate those holes are connected together</a:t>
            </a:r>
          </a:p>
          <a:p>
            <a:endParaRPr lang="en-SG" dirty="0"/>
          </a:p>
          <a:p>
            <a:endParaRPr lang="en-SG" dirty="0"/>
          </a:p>
          <a:p>
            <a:endParaRPr lang="en-SG" dirty="0"/>
          </a:p>
          <a:p>
            <a:endParaRPr lang="en-SG" dirty="0"/>
          </a:p>
          <a:p>
            <a:endParaRPr lang="en-SG" dirty="0"/>
          </a:p>
          <a:p>
            <a:endParaRPr lang="en-SG" dirty="0"/>
          </a:p>
          <a:p>
            <a:endParaRPr lang="en-SG" dirty="0"/>
          </a:p>
          <a:p>
            <a:endParaRPr lang="en-SG" dirty="0"/>
          </a:p>
          <a:p>
            <a:endParaRPr lang="en-SG"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3971" y="2319143"/>
            <a:ext cx="4582334" cy="4402332"/>
          </a:xfrm>
          <a:prstGeom prst="rect">
            <a:avLst/>
          </a:prstGeom>
        </p:spPr>
      </p:pic>
      <p:sp>
        <p:nvSpPr>
          <p:cNvPr id="5" name="Slide Number Placeholder 4">
            <a:extLst>
              <a:ext uri="{FF2B5EF4-FFF2-40B4-BE49-F238E27FC236}">
                <a16:creationId xmlns:a16="http://schemas.microsoft.com/office/drawing/2014/main" id="{AFEA85C2-2D75-7140-85A2-551EEE89C1B6}"/>
              </a:ext>
            </a:extLst>
          </p:cNvPr>
          <p:cNvSpPr>
            <a:spLocks noGrp="1"/>
          </p:cNvSpPr>
          <p:nvPr>
            <p:ph type="sldNum" sz="quarter" idx="12"/>
          </p:nvPr>
        </p:nvSpPr>
        <p:spPr/>
        <p:txBody>
          <a:bodyPr/>
          <a:lstStyle/>
          <a:p>
            <a:fld id="{3F11C4CA-45CA-9140-8BC1-9D9BD1B23874}" type="slidenum">
              <a:rPr lang="en-US" smtClean="0"/>
              <a:pPr/>
              <a:t>37</a:t>
            </a:fld>
            <a:endParaRPr lang="en-US"/>
          </a:p>
        </p:txBody>
      </p:sp>
      <p:sp>
        <p:nvSpPr>
          <p:cNvPr id="6" name="Rectangle 5">
            <a:extLst>
              <a:ext uri="{FF2B5EF4-FFF2-40B4-BE49-F238E27FC236}">
                <a16:creationId xmlns:a16="http://schemas.microsoft.com/office/drawing/2014/main" id="{E5F1B775-4B9E-9141-B2CE-7FEAA6643476}"/>
              </a:ext>
            </a:extLst>
          </p:cNvPr>
          <p:cNvSpPr/>
          <p:nvPr/>
        </p:nvSpPr>
        <p:spPr>
          <a:xfrm>
            <a:off x="4981045" y="4802056"/>
            <a:ext cx="4053197" cy="2308324"/>
          </a:xfrm>
          <a:prstGeom prst="rect">
            <a:avLst/>
          </a:prstGeom>
        </p:spPr>
        <p:txBody>
          <a:bodyPr wrap="square">
            <a:spAutoFit/>
          </a:bodyPr>
          <a:lstStyle/>
          <a:p>
            <a:pPr marL="285750" indent="-285750">
              <a:buFont typeface="Arial" panose="020B0604020202020204" pitchFamily="34" charset="0"/>
              <a:buChar char="•"/>
            </a:pPr>
            <a:r>
              <a:rPr lang="en-SG" sz="2400" dirty="0"/>
              <a:t>Horizontal usually for power </a:t>
            </a:r>
          </a:p>
          <a:p>
            <a:pPr marL="285750" indent="-285750">
              <a:buFont typeface="Arial" panose="020B0604020202020204" pitchFamily="34" charset="0"/>
              <a:buChar char="•"/>
            </a:pPr>
            <a:r>
              <a:rPr lang="en-SG" sz="2400" dirty="0"/>
              <a:t>Convention: </a:t>
            </a:r>
            <a:r>
              <a:rPr lang="en-SG" sz="2400" dirty="0">
                <a:solidFill>
                  <a:srgbClr val="FF0000"/>
                </a:solidFill>
              </a:rPr>
              <a:t>Red</a:t>
            </a:r>
            <a:r>
              <a:rPr lang="en-SG" sz="2400" dirty="0"/>
              <a:t> for +, Black/</a:t>
            </a:r>
            <a:r>
              <a:rPr lang="en-SG" sz="2400" dirty="0">
                <a:solidFill>
                  <a:srgbClr val="0070C0"/>
                </a:solidFill>
              </a:rPr>
              <a:t>Blue</a:t>
            </a:r>
            <a:r>
              <a:rPr lang="en-SG" sz="2400" dirty="0"/>
              <a:t> for -</a:t>
            </a:r>
          </a:p>
          <a:p>
            <a:pPr marL="285750" indent="-285750">
              <a:buFont typeface="Arial" panose="020B0604020202020204" pitchFamily="34" charset="0"/>
              <a:buChar char="•"/>
            </a:pPr>
            <a:endParaRPr lang="en-SG" sz="2400" dirty="0"/>
          </a:p>
          <a:p>
            <a:pPr marL="285750" indent="-285750">
              <a:buFont typeface="Arial" panose="020B0604020202020204" pitchFamily="34" charset="0"/>
              <a:buChar char="•"/>
            </a:pPr>
            <a:r>
              <a:rPr lang="en-SG" sz="2400" dirty="0"/>
              <a:t>Vertical for your components</a:t>
            </a:r>
          </a:p>
        </p:txBody>
      </p:sp>
    </p:spTree>
    <p:extLst>
      <p:ext uri="{BB962C8B-B14F-4D97-AF65-F5344CB8AC3E}">
        <p14:creationId xmlns:p14="http://schemas.microsoft.com/office/powerpoint/2010/main" val="31794194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096CD-88C2-1B41-8AFD-4AA3D8295611}"/>
              </a:ext>
            </a:extLst>
          </p:cNvPr>
          <p:cNvSpPr>
            <a:spLocks noGrp="1"/>
          </p:cNvSpPr>
          <p:nvPr>
            <p:ph type="title"/>
          </p:nvPr>
        </p:nvSpPr>
        <p:spPr>
          <a:xfrm>
            <a:off x="428540" y="347271"/>
            <a:ext cx="7886700" cy="1325563"/>
          </a:xfrm>
        </p:spPr>
        <p:txBody>
          <a:bodyPr/>
          <a:lstStyle/>
          <a:p>
            <a:r>
              <a:rPr lang="en-US" dirty="0"/>
              <a:t>LED</a:t>
            </a:r>
          </a:p>
        </p:txBody>
      </p:sp>
      <p:sp>
        <p:nvSpPr>
          <p:cNvPr id="3" name="Content Placeholder 2">
            <a:extLst>
              <a:ext uri="{FF2B5EF4-FFF2-40B4-BE49-F238E27FC236}">
                <a16:creationId xmlns:a16="http://schemas.microsoft.com/office/drawing/2014/main" id="{A42E064E-D5AA-BC4F-8277-A75C61371833}"/>
              </a:ext>
            </a:extLst>
          </p:cNvPr>
          <p:cNvSpPr>
            <a:spLocks noGrp="1"/>
          </p:cNvSpPr>
          <p:nvPr>
            <p:ph idx="1"/>
          </p:nvPr>
        </p:nvSpPr>
        <p:spPr>
          <a:xfrm>
            <a:off x="351311" y="1813750"/>
            <a:ext cx="7886700" cy="4351338"/>
          </a:xfrm>
        </p:spPr>
        <p:txBody>
          <a:bodyPr>
            <a:normAutofit lnSpcReduction="10000"/>
          </a:bodyPr>
          <a:lstStyle/>
          <a:p>
            <a:r>
              <a:rPr lang="en-SG" dirty="0"/>
              <a:t>“A </a:t>
            </a:r>
            <a:r>
              <a:rPr lang="en-SG" b="1" dirty="0"/>
              <a:t>light-emitting diode</a:t>
            </a:r>
            <a:r>
              <a:rPr lang="en-SG" dirty="0"/>
              <a:t> (</a:t>
            </a:r>
            <a:r>
              <a:rPr lang="en-SG" b="1" dirty="0"/>
              <a:t>LED</a:t>
            </a:r>
            <a:r>
              <a:rPr lang="en-SG" dirty="0"/>
              <a:t>) is a </a:t>
            </a:r>
            <a:r>
              <a:rPr lang="en-SG" dirty="0">
                <a:hlinkClick r:id="rId2" tooltip="Semiconductor"/>
              </a:rPr>
              <a:t>semiconductor</a:t>
            </a:r>
            <a:r>
              <a:rPr lang="en-SG" dirty="0"/>
              <a:t> </a:t>
            </a:r>
            <a:r>
              <a:rPr lang="en-SG" dirty="0">
                <a:hlinkClick r:id="rId3" tooltip="Light source"/>
              </a:rPr>
              <a:t>light source</a:t>
            </a:r>
            <a:r>
              <a:rPr lang="en-SG" dirty="0"/>
              <a:t> that emits light when </a:t>
            </a:r>
            <a:r>
              <a:rPr lang="en-SG" dirty="0">
                <a:hlinkClick r:id="rId4" tooltip="Electric current"/>
              </a:rPr>
              <a:t>current</a:t>
            </a:r>
            <a:r>
              <a:rPr lang="en-SG" dirty="0"/>
              <a:t> flows through it. ”</a:t>
            </a:r>
            <a:endParaRPr lang="en-US" dirty="0"/>
          </a:p>
          <a:p>
            <a:r>
              <a:rPr lang="en-US" dirty="0"/>
              <a:t>Diode: Component allowing one-way current flow</a:t>
            </a:r>
          </a:p>
          <a:p>
            <a:endParaRPr lang="en-US" dirty="0"/>
          </a:p>
          <a:p>
            <a:r>
              <a:rPr lang="en-US" dirty="0"/>
              <a:t>Anode +: Longer leg</a:t>
            </a:r>
          </a:p>
          <a:p>
            <a:r>
              <a:rPr lang="en-US" dirty="0"/>
              <a:t>Cathode -: Shorter Leg</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702F401A-E329-2545-BCCA-9ADCBF3D1D01}"/>
              </a:ext>
            </a:extLst>
          </p:cNvPr>
          <p:cNvSpPr>
            <a:spLocks noGrp="1"/>
          </p:cNvSpPr>
          <p:nvPr>
            <p:ph type="sldNum" sz="quarter" idx="12"/>
          </p:nvPr>
        </p:nvSpPr>
        <p:spPr/>
        <p:txBody>
          <a:bodyPr/>
          <a:lstStyle/>
          <a:p>
            <a:fld id="{3F11C4CA-45CA-9140-8BC1-9D9BD1B23874}" type="slidenum">
              <a:rPr lang="en-US" smtClean="0"/>
              <a:pPr/>
              <a:t>38</a:t>
            </a:fld>
            <a:endParaRPr lang="en-US"/>
          </a:p>
        </p:txBody>
      </p:sp>
      <p:pic>
        <p:nvPicPr>
          <p:cNvPr id="5" name="Picture 4">
            <a:extLst>
              <a:ext uri="{FF2B5EF4-FFF2-40B4-BE49-F238E27FC236}">
                <a16:creationId xmlns:a16="http://schemas.microsoft.com/office/drawing/2014/main" id="{4CB8550B-B27D-6342-8F13-92E6F18F3C1A}"/>
              </a:ext>
            </a:extLst>
          </p:cNvPr>
          <p:cNvPicPr>
            <a:picLocks noChangeAspect="1"/>
          </p:cNvPicPr>
          <p:nvPr/>
        </p:nvPicPr>
        <p:blipFill rotWithShape="1">
          <a:blip r:embed="rId5"/>
          <a:srcRect l="33033" t="54477" r="18268" b="30374"/>
          <a:stretch/>
        </p:blipFill>
        <p:spPr>
          <a:xfrm>
            <a:off x="4772111" y="493939"/>
            <a:ext cx="4020578" cy="1037978"/>
          </a:xfrm>
          <a:prstGeom prst="rect">
            <a:avLst/>
          </a:prstGeom>
        </p:spPr>
      </p:pic>
      <p:pic>
        <p:nvPicPr>
          <p:cNvPr id="11" name="Picture 10">
            <a:extLst>
              <a:ext uri="{FF2B5EF4-FFF2-40B4-BE49-F238E27FC236}">
                <a16:creationId xmlns:a16="http://schemas.microsoft.com/office/drawing/2014/main" id="{0E9B4F2A-A0A4-E14E-B0AC-DAAD0C24B212}"/>
              </a:ext>
            </a:extLst>
          </p:cNvPr>
          <p:cNvPicPr>
            <a:picLocks noChangeAspect="1"/>
          </p:cNvPicPr>
          <p:nvPr/>
        </p:nvPicPr>
        <p:blipFill>
          <a:blip r:embed="rId6"/>
          <a:stretch>
            <a:fillRect/>
          </a:stretch>
        </p:blipFill>
        <p:spPr>
          <a:xfrm>
            <a:off x="5134840" y="3435742"/>
            <a:ext cx="3103172" cy="3103171"/>
          </a:xfrm>
          <a:prstGeom prst="rect">
            <a:avLst/>
          </a:prstGeom>
        </p:spPr>
      </p:pic>
    </p:spTree>
    <p:extLst>
      <p:ext uri="{BB962C8B-B14F-4D97-AF65-F5344CB8AC3E}">
        <p14:creationId xmlns:p14="http://schemas.microsoft.com/office/powerpoint/2010/main" val="14460709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5BA42-6D14-C046-85D0-1061322EE6D6}"/>
              </a:ext>
            </a:extLst>
          </p:cNvPr>
          <p:cNvSpPr>
            <a:spLocks noGrp="1"/>
          </p:cNvSpPr>
          <p:nvPr>
            <p:ph type="title"/>
          </p:nvPr>
        </p:nvSpPr>
        <p:spPr>
          <a:xfrm>
            <a:off x="174419" y="255432"/>
            <a:ext cx="7886700" cy="1325563"/>
          </a:xfrm>
        </p:spPr>
        <p:txBody>
          <a:bodyPr/>
          <a:lstStyle/>
          <a:p>
            <a:r>
              <a:rPr lang="en-US" dirty="0"/>
              <a:t>Resistor</a:t>
            </a:r>
          </a:p>
        </p:txBody>
      </p:sp>
      <p:sp>
        <p:nvSpPr>
          <p:cNvPr id="3" name="Content Placeholder 2">
            <a:extLst>
              <a:ext uri="{FF2B5EF4-FFF2-40B4-BE49-F238E27FC236}">
                <a16:creationId xmlns:a16="http://schemas.microsoft.com/office/drawing/2014/main" id="{99DDBE85-D6BE-2844-B910-1472335165D0}"/>
              </a:ext>
            </a:extLst>
          </p:cNvPr>
          <p:cNvSpPr>
            <a:spLocks noGrp="1"/>
          </p:cNvSpPr>
          <p:nvPr>
            <p:ph idx="1"/>
          </p:nvPr>
        </p:nvSpPr>
        <p:spPr>
          <a:xfrm>
            <a:off x="101135" y="1756983"/>
            <a:ext cx="7886700" cy="4351338"/>
          </a:xfrm>
        </p:spPr>
        <p:txBody>
          <a:bodyPr>
            <a:normAutofit/>
          </a:bodyPr>
          <a:lstStyle/>
          <a:p>
            <a:r>
              <a:rPr lang="en-US" sz="2400" dirty="0"/>
              <a:t>Resists the flow of current</a:t>
            </a:r>
          </a:p>
          <a:p>
            <a:r>
              <a:rPr lang="en-US" sz="2400" dirty="0"/>
              <a:t>Resistor </a:t>
            </a:r>
            <a:r>
              <a:rPr lang="en-US" sz="2400" dirty="0" err="1"/>
              <a:t>Colour</a:t>
            </a:r>
            <a:r>
              <a:rPr lang="en-US" sz="2400" dirty="0"/>
              <a:t> bands</a:t>
            </a:r>
          </a:p>
          <a:p>
            <a:r>
              <a:rPr lang="en-US" sz="2400" dirty="0"/>
              <a:t>4-band 330 ohm	</a:t>
            </a:r>
          </a:p>
          <a:p>
            <a:pPr lvl="1"/>
            <a:r>
              <a:rPr lang="en-US" sz="2000" dirty="0"/>
              <a:t>Orange, Orange, Brown, Gold</a:t>
            </a:r>
          </a:p>
          <a:p>
            <a:pPr lvl="1"/>
            <a:r>
              <a:rPr lang="en-US" sz="2000" dirty="0"/>
              <a:t>3, 3, x10, 5% tolerance</a:t>
            </a:r>
          </a:p>
          <a:p>
            <a:r>
              <a:rPr lang="en-US" sz="2400" dirty="0"/>
              <a:t>4-band 10K ohm</a:t>
            </a:r>
          </a:p>
          <a:p>
            <a:pPr lvl="1"/>
            <a:r>
              <a:rPr lang="en-US" sz="2000" dirty="0"/>
              <a:t>1, 0, x1000, 5% tolerance</a:t>
            </a:r>
          </a:p>
          <a:p>
            <a:pPr lvl="1"/>
            <a:r>
              <a:rPr lang="en-US" sz="2000" dirty="0"/>
              <a:t>Blown, Black, Orange, Gold</a:t>
            </a:r>
          </a:p>
          <a:p>
            <a:pPr lvl="1"/>
            <a:endParaRPr lang="en-US" sz="2000" dirty="0"/>
          </a:p>
        </p:txBody>
      </p:sp>
      <p:sp>
        <p:nvSpPr>
          <p:cNvPr id="4" name="Slide Number Placeholder 3">
            <a:extLst>
              <a:ext uri="{FF2B5EF4-FFF2-40B4-BE49-F238E27FC236}">
                <a16:creationId xmlns:a16="http://schemas.microsoft.com/office/drawing/2014/main" id="{C1945695-994D-FB40-BEE5-9F7960F11DC7}"/>
              </a:ext>
            </a:extLst>
          </p:cNvPr>
          <p:cNvSpPr>
            <a:spLocks noGrp="1"/>
          </p:cNvSpPr>
          <p:nvPr>
            <p:ph type="sldNum" sz="quarter" idx="12"/>
          </p:nvPr>
        </p:nvSpPr>
        <p:spPr/>
        <p:txBody>
          <a:bodyPr/>
          <a:lstStyle/>
          <a:p>
            <a:fld id="{3F11C4CA-45CA-9140-8BC1-9D9BD1B23874}" type="slidenum">
              <a:rPr lang="en-US" smtClean="0"/>
              <a:pPr/>
              <a:t>39</a:t>
            </a:fld>
            <a:endParaRPr lang="en-US"/>
          </a:p>
        </p:txBody>
      </p:sp>
      <p:pic>
        <p:nvPicPr>
          <p:cNvPr id="5" name="Picture 4">
            <a:extLst>
              <a:ext uri="{FF2B5EF4-FFF2-40B4-BE49-F238E27FC236}">
                <a16:creationId xmlns:a16="http://schemas.microsoft.com/office/drawing/2014/main" id="{03408CC6-C032-A046-8FCD-FDBB73FF6DB0}"/>
              </a:ext>
            </a:extLst>
          </p:cNvPr>
          <p:cNvPicPr>
            <a:picLocks noChangeAspect="1"/>
          </p:cNvPicPr>
          <p:nvPr/>
        </p:nvPicPr>
        <p:blipFill rotWithShape="1">
          <a:blip r:embed="rId2"/>
          <a:srcRect l="17778" t="14497" r="19878" b="52156"/>
          <a:stretch/>
        </p:blipFill>
        <p:spPr>
          <a:xfrm>
            <a:off x="2983675" y="3932652"/>
            <a:ext cx="6059191" cy="2689664"/>
          </a:xfrm>
          <a:prstGeom prst="rect">
            <a:avLst/>
          </a:prstGeom>
        </p:spPr>
      </p:pic>
      <p:pic>
        <p:nvPicPr>
          <p:cNvPr id="9" name="Picture 8">
            <a:extLst>
              <a:ext uri="{FF2B5EF4-FFF2-40B4-BE49-F238E27FC236}">
                <a16:creationId xmlns:a16="http://schemas.microsoft.com/office/drawing/2014/main" id="{DD3BCAA7-E894-9B4F-A3E0-50D844895722}"/>
              </a:ext>
            </a:extLst>
          </p:cNvPr>
          <p:cNvPicPr>
            <a:picLocks noChangeAspect="1"/>
          </p:cNvPicPr>
          <p:nvPr/>
        </p:nvPicPr>
        <p:blipFill>
          <a:blip r:embed="rId3"/>
          <a:stretch>
            <a:fillRect/>
          </a:stretch>
        </p:blipFill>
        <p:spPr>
          <a:xfrm>
            <a:off x="5575465" y="34976"/>
            <a:ext cx="3467401" cy="3901981"/>
          </a:xfrm>
          <a:prstGeom prst="rect">
            <a:avLst/>
          </a:prstGeom>
        </p:spPr>
      </p:pic>
    </p:spTree>
    <p:extLst>
      <p:ext uri="{BB962C8B-B14F-4D97-AF65-F5344CB8AC3E}">
        <p14:creationId xmlns:p14="http://schemas.microsoft.com/office/powerpoint/2010/main" val="3159010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ESP-12E</a:t>
            </a:r>
          </a:p>
        </p:txBody>
      </p:sp>
      <p:pic>
        <p:nvPicPr>
          <p:cNvPr id="4" name="Content Placeholder 3" descr="node esp.jpg"/>
          <p:cNvPicPr>
            <a:picLocks noGrp="1" noChangeAspect="1"/>
          </p:cNvPicPr>
          <p:nvPr>
            <p:ph idx="1"/>
          </p:nvPr>
        </p:nvPicPr>
        <p:blipFill>
          <a:blip r:embed="rId3" cstate="print"/>
          <a:stretch>
            <a:fillRect/>
          </a:stretch>
        </p:blipFill>
        <p:spPr>
          <a:xfrm>
            <a:off x="838200" y="1524000"/>
            <a:ext cx="3371691" cy="4800600"/>
          </a:xfrm>
        </p:spPr>
      </p:pic>
      <p:sp>
        <p:nvSpPr>
          <p:cNvPr id="5" name="TextBox 4"/>
          <p:cNvSpPr txBox="1"/>
          <p:nvPr/>
        </p:nvSpPr>
        <p:spPr>
          <a:xfrm>
            <a:off x="4572001" y="1600200"/>
            <a:ext cx="4267199" cy="3139321"/>
          </a:xfrm>
          <a:prstGeom prst="rect">
            <a:avLst/>
          </a:prstGeom>
          <a:noFill/>
        </p:spPr>
        <p:txBody>
          <a:bodyPr wrap="square" rtlCol="0">
            <a:spAutoFit/>
          </a:bodyPr>
          <a:lstStyle/>
          <a:p>
            <a:pPr>
              <a:buFont typeface="Arial" pitchFamily="34" charset="0"/>
              <a:buChar char="•"/>
            </a:pPr>
            <a:r>
              <a:rPr lang="en-US" dirty="0"/>
              <a:t>Wi-Fi 2.4 GHz, support WPA/WPA2</a:t>
            </a:r>
          </a:p>
          <a:p>
            <a:pPr>
              <a:buFont typeface="Arial" pitchFamily="34" charset="0"/>
              <a:buChar char="•"/>
            </a:pPr>
            <a:endParaRPr lang="en-US" dirty="0"/>
          </a:p>
          <a:p>
            <a:pPr>
              <a:buFont typeface="Arial" pitchFamily="34" charset="0"/>
              <a:buChar char="•"/>
            </a:pPr>
            <a:r>
              <a:rPr lang="en-US" dirty="0"/>
              <a:t>802.11 b/g/n</a:t>
            </a:r>
          </a:p>
          <a:p>
            <a:pPr>
              <a:buFont typeface="Arial" pitchFamily="34" charset="0"/>
              <a:buChar char="•"/>
            </a:pPr>
            <a:endParaRPr lang="en-US" dirty="0"/>
          </a:p>
          <a:p>
            <a:pPr>
              <a:buFont typeface="Arial" pitchFamily="34" charset="0"/>
              <a:buChar char="•"/>
            </a:pPr>
            <a:r>
              <a:rPr lang="en-US" dirty="0"/>
              <a:t>Integrated low power 32-bit MCU - Tensilica L106</a:t>
            </a:r>
          </a:p>
          <a:p>
            <a:pPr lvl="1"/>
            <a:r>
              <a:rPr lang="en-US" dirty="0"/>
              <a:t>- 80MHz</a:t>
            </a:r>
          </a:p>
          <a:p>
            <a:pPr lvl="1"/>
            <a:r>
              <a:rPr lang="en-US" dirty="0"/>
              <a:t>- VDD - 3.3V</a:t>
            </a:r>
          </a:p>
          <a:p>
            <a:pPr lvl="1"/>
            <a:r>
              <a:rPr lang="en-US" dirty="0"/>
              <a:t>- Integrated 10-bit ADC</a:t>
            </a:r>
          </a:p>
          <a:p>
            <a:pPr lvl="1"/>
            <a:r>
              <a:rPr lang="pt-BR" dirty="0"/>
              <a:t>- SPI, UART, I2C, PWM, GPIO</a:t>
            </a:r>
            <a:endParaRPr lang="en-US" dirty="0"/>
          </a:p>
          <a:p>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D5B13FF-3945-8241-B0F0-0B4478BC0056}"/>
              </a:ext>
            </a:extLst>
          </p:cNvPr>
          <p:cNvPicPr>
            <a:picLocks noChangeAspect="1"/>
          </p:cNvPicPr>
          <p:nvPr/>
        </p:nvPicPr>
        <p:blipFill>
          <a:blip r:embed="rId2"/>
          <a:stretch>
            <a:fillRect/>
          </a:stretch>
        </p:blipFill>
        <p:spPr>
          <a:xfrm>
            <a:off x="1" y="2945607"/>
            <a:ext cx="3604220" cy="3493285"/>
          </a:xfrm>
          <a:prstGeom prst="rect">
            <a:avLst/>
          </a:prstGeom>
        </p:spPr>
      </p:pic>
      <p:sp>
        <p:nvSpPr>
          <p:cNvPr id="2" name="Title 1">
            <a:extLst>
              <a:ext uri="{FF2B5EF4-FFF2-40B4-BE49-F238E27FC236}">
                <a16:creationId xmlns:a16="http://schemas.microsoft.com/office/drawing/2014/main" id="{AF08E8F1-8638-1F47-9976-61275C610457}"/>
              </a:ext>
            </a:extLst>
          </p:cNvPr>
          <p:cNvSpPr>
            <a:spLocks noGrp="1"/>
          </p:cNvSpPr>
          <p:nvPr>
            <p:ph type="title"/>
          </p:nvPr>
        </p:nvSpPr>
        <p:spPr>
          <a:xfrm>
            <a:off x="89065" y="18256"/>
            <a:ext cx="7886700" cy="1013593"/>
          </a:xfrm>
        </p:spPr>
        <p:txBody>
          <a:bodyPr/>
          <a:lstStyle/>
          <a:p>
            <a:r>
              <a:rPr lang="en-US" dirty="0"/>
              <a:t>Connecting the LED setup</a:t>
            </a:r>
          </a:p>
        </p:txBody>
      </p:sp>
      <p:sp>
        <p:nvSpPr>
          <p:cNvPr id="3" name="Content Placeholder 2">
            <a:extLst>
              <a:ext uri="{FF2B5EF4-FFF2-40B4-BE49-F238E27FC236}">
                <a16:creationId xmlns:a16="http://schemas.microsoft.com/office/drawing/2014/main" id="{377811D0-805A-8C4E-90BB-9FFA60B4555B}"/>
              </a:ext>
            </a:extLst>
          </p:cNvPr>
          <p:cNvSpPr>
            <a:spLocks noGrp="1"/>
          </p:cNvSpPr>
          <p:nvPr>
            <p:ph idx="1"/>
          </p:nvPr>
        </p:nvSpPr>
        <p:spPr>
          <a:xfrm>
            <a:off x="89065" y="1031848"/>
            <a:ext cx="8620595" cy="4351338"/>
          </a:xfrm>
        </p:spPr>
        <p:txBody>
          <a:bodyPr/>
          <a:lstStyle/>
          <a:p>
            <a:r>
              <a:rPr lang="en-US" dirty="0"/>
              <a:t>Unplug USB cable before working on electronics</a:t>
            </a:r>
          </a:p>
          <a:p>
            <a:r>
              <a:rPr lang="en-US" dirty="0"/>
              <a:t>Breadboard + ESP32 board (G32, GND) + 330 ohm resistor + LED + wires</a:t>
            </a:r>
          </a:p>
          <a:p>
            <a:r>
              <a:rPr lang="en-US" dirty="0"/>
              <a:t>Pinouts may differ slightly from diagram. Always check the pin labels!</a:t>
            </a:r>
          </a:p>
        </p:txBody>
      </p:sp>
      <p:sp>
        <p:nvSpPr>
          <p:cNvPr id="4" name="Slide Number Placeholder 3">
            <a:extLst>
              <a:ext uri="{FF2B5EF4-FFF2-40B4-BE49-F238E27FC236}">
                <a16:creationId xmlns:a16="http://schemas.microsoft.com/office/drawing/2014/main" id="{2C2B51D6-C772-F349-8642-17C7456A1C71}"/>
              </a:ext>
            </a:extLst>
          </p:cNvPr>
          <p:cNvSpPr>
            <a:spLocks noGrp="1"/>
          </p:cNvSpPr>
          <p:nvPr>
            <p:ph type="sldNum" sz="quarter" idx="12"/>
          </p:nvPr>
        </p:nvSpPr>
        <p:spPr/>
        <p:txBody>
          <a:bodyPr/>
          <a:lstStyle/>
          <a:p>
            <a:fld id="{3F11C4CA-45CA-9140-8BC1-9D9BD1B23874}" type="slidenum">
              <a:rPr lang="en-US" smtClean="0"/>
              <a:pPr/>
              <a:t>40</a:t>
            </a:fld>
            <a:endParaRPr lang="en-US"/>
          </a:p>
        </p:txBody>
      </p:sp>
      <p:pic>
        <p:nvPicPr>
          <p:cNvPr id="9" name="Picture 8">
            <a:extLst>
              <a:ext uri="{FF2B5EF4-FFF2-40B4-BE49-F238E27FC236}">
                <a16:creationId xmlns:a16="http://schemas.microsoft.com/office/drawing/2014/main" id="{4D97413E-5EEB-B848-BE19-6C2D92FD4EFC}"/>
              </a:ext>
            </a:extLst>
          </p:cNvPr>
          <p:cNvPicPr>
            <a:picLocks noChangeAspect="1"/>
          </p:cNvPicPr>
          <p:nvPr/>
        </p:nvPicPr>
        <p:blipFill rotWithShape="1">
          <a:blip r:embed="rId3" cstate="print"/>
          <a:srcRect r="17766"/>
          <a:stretch/>
        </p:blipFill>
        <p:spPr>
          <a:xfrm>
            <a:off x="3658864" y="2603449"/>
            <a:ext cx="2902769" cy="3493285"/>
          </a:xfrm>
          <a:prstGeom prst="rect">
            <a:avLst/>
          </a:prstGeom>
        </p:spPr>
      </p:pic>
      <p:pic>
        <p:nvPicPr>
          <p:cNvPr id="15" name="Picture 14">
            <a:extLst>
              <a:ext uri="{FF2B5EF4-FFF2-40B4-BE49-F238E27FC236}">
                <a16:creationId xmlns:a16="http://schemas.microsoft.com/office/drawing/2014/main" id="{D084CED9-880A-EA42-9B09-CE51EDE47EB1}"/>
              </a:ext>
            </a:extLst>
          </p:cNvPr>
          <p:cNvPicPr>
            <a:picLocks noChangeAspect="1"/>
          </p:cNvPicPr>
          <p:nvPr/>
        </p:nvPicPr>
        <p:blipFill>
          <a:blip r:embed="rId4" cstate="print"/>
          <a:stretch>
            <a:fillRect/>
          </a:stretch>
        </p:blipFill>
        <p:spPr>
          <a:xfrm>
            <a:off x="6639234" y="2459422"/>
            <a:ext cx="2415701" cy="4404440"/>
          </a:xfrm>
          <a:prstGeom prst="rect">
            <a:avLst/>
          </a:prstGeom>
        </p:spPr>
      </p:pic>
      <p:sp>
        <p:nvSpPr>
          <p:cNvPr id="5" name="TextBox 4">
            <a:extLst>
              <a:ext uri="{FF2B5EF4-FFF2-40B4-BE49-F238E27FC236}">
                <a16:creationId xmlns:a16="http://schemas.microsoft.com/office/drawing/2014/main" id="{32D8C2B5-05AE-0A45-94B4-0EDFE26EF553}"/>
              </a:ext>
            </a:extLst>
          </p:cNvPr>
          <p:cNvSpPr txBox="1"/>
          <p:nvPr/>
        </p:nvSpPr>
        <p:spPr>
          <a:xfrm>
            <a:off x="40909" y="3547872"/>
            <a:ext cx="622286" cy="369332"/>
          </a:xfrm>
          <a:prstGeom prst="rect">
            <a:avLst/>
          </a:prstGeom>
          <a:noFill/>
        </p:spPr>
        <p:txBody>
          <a:bodyPr wrap="none" rtlCol="0">
            <a:spAutoFit/>
          </a:bodyPr>
          <a:lstStyle/>
          <a:p>
            <a:r>
              <a:rPr lang="en-US" dirty="0"/>
              <a:t>GND</a:t>
            </a:r>
          </a:p>
        </p:txBody>
      </p:sp>
      <p:sp>
        <p:nvSpPr>
          <p:cNvPr id="10" name="TextBox 9">
            <a:extLst>
              <a:ext uri="{FF2B5EF4-FFF2-40B4-BE49-F238E27FC236}">
                <a16:creationId xmlns:a16="http://schemas.microsoft.com/office/drawing/2014/main" id="{B5AF5A6C-9262-994B-B3F7-D0D1657C7083}"/>
              </a:ext>
            </a:extLst>
          </p:cNvPr>
          <p:cNvSpPr txBox="1"/>
          <p:nvPr/>
        </p:nvSpPr>
        <p:spPr>
          <a:xfrm>
            <a:off x="1299337" y="3547872"/>
            <a:ext cx="564578" cy="369332"/>
          </a:xfrm>
          <a:prstGeom prst="rect">
            <a:avLst/>
          </a:prstGeom>
          <a:noFill/>
        </p:spPr>
        <p:txBody>
          <a:bodyPr wrap="none" rtlCol="0">
            <a:spAutoFit/>
          </a:bodyPr>
          <a:lstStyle/>
          <a:p>
            <a:r>
              <a:rPr lang="en-US" dirty="0"/>
              <a:t>G32</a:t>
            </a:r>
          </a:p>
        </p:txBody>
      </p:sp>
    </p:spTree>
    <p:extLst>
      <p:ext uri="{BB962C8B-B14F-4D97-AF65-F5344CB8AC3E}">
        <p14:creationId xmlns:p14="http://schemas.microsoft.com/office/powerpoint/2010/main" val="2911851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C4FE9-51A3-764F-96F8-905BE1C7BF3D}"/>
              </a:ext>
            </a:extLst>
          </p:cNvPr>
          <p:cNvSpPr>
            <a:spLocks noGrp="1"/>
          </p:cNvSpPr>
          <p:nvPr>
            <p:ph type="title"/>
          </p:nvPr>
        </p:nvSpPr>
        <p:spPr>
          <a:xfrm>
            <a:off x="818640" y="219033"/>
            <a:ext cx="7886700" cy="1325563"/>
          </a:xfrm>
        </p:spPr>
        <p:txBody>
          <a:bodyPr>
            <a:normAutofit fontScale="90000"/>
          </a:bodyPr>
          <a:lstStyle/>
          <a:p>
            <a:r>
              <a:rPr lang="en-US" dirty="0"/>
              <a:t>Program the board with 02-blinky.ino</a:t>
            </a:r>
          </a:p>
        </p:txBody>
      </p:sp>
      <p:sp>
        <p:nvSpPr>
          <p:cNvPr id="4" name="Slide Number Placeholder 3">
            <a:extLst>
              <a:ext uri="{FF2B5EF4-FFF2-40B4-BE49-F238E27FC236}">
                <a16:creationId xmlns:a16="http://schemas.microsoft.com/office/drawing/2014/main" id="{E2AC603F-7F07-2441-BD5F-60581276CCA9}"/>
              </a:ext>
            </a:extLst>
          </p:cNvPr>
          <p:cNvSpPr>
            <a:spLocks noGrp="1"/>
          </p:cNvSpPr>
          <p:nvPr>
            <p:ph type="sldNum" sz="quarter" idx="12"/>
          </p:nvPr>
        </p:nvSpPr>
        <p:spPr/>
        <p:txBody>
          <a:bodyPr/>
          <a:lstStyle/>
          <a:p>
            <a:fld id="{3F11C4CA-45CA-9140-8BC1-9D9BD1B23874}" type="slidenum">
              <a:rPr lang="en-US" smtClean="0"/>
              <a:pPr/>
              <a:t>41</a:t>
            </a:fld>
            <a:endParaRPr lang="en-US"/>
          </a:p>
        </p:txBody>
      </p:sp>
      <p:pic>
        <p:nvPicPr>
          <p:cNvPr id="8" name="Picture 7">
            <a:extLst>
              <a:ext uri="{FF2B5EF4-FFF2-40B4-BE49-F238E27FC236}">
                <a16:creationId xmlns:a16="http://schemas.microsoft.com/office/drawing/2014/main" id="{A1D8C333-7484-2A46-82D1-2AE64B79D16B}"/>
              </a:ext>
            </a:extLst>
          </p:cNvPr>
          <p:cNvPicPr>
            <a:picLocks noChangeAspect="1"/>
          </p:cNvPicPr>
          <p:nvPr/>
        </p:nvPicPr>
        <p:blipFill>
          <a:blip r:embed="rId2"/>
          <a:stretch>
            <a:fillRect/>
          </a:stretch>
        </p:blipFill>
        <p:spPr>
          <a:xfrm>
            <a:off x="818640" y="1849004"/>
            <a:ext cx="7506720" cy="4507346"/>
          </a:xfrm>
          <a:prstGeom prst="rect">
            <a:avLst/>
          </a:prstGeom>
        </p:spPr>
      </p:pic>
    </p:spTree>
    <p:extLst>
      <p:ext uri="{BB962C8B-B14F-4D97-AF65-F5344CB8AC3E}">
        <p14:creationId xmlns:p14="http://schemas.microsoft.com/office/powerpoint/2010/main" val="6357360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92C34-B596-3240-99AE-C8B03E707108}"/>
              </a:ext>
            </a:extLst>
          </p:cNvPr>
          <p:cNvSpPr>
            <a:spLocks noGrp="1"/>
          </p:cNvSpPr>
          <p:nvPr>
            <p:ph type="title"/>
          </p:nvPr>
        </p:nvSpPr>
        <p:spPr>
          <a:xfrm>
            <a:off x="435800" y="218107"/>
            <a:ext cx="7886700" cy="1024288"/>
          </a:xfrm>
        </p:spPr>
        <p:txBody>
          <a:bodyPr/>
          <a:lstStyle/>
          <a:p>
            <a:r>
              <a:rPr lang="en-US" dirty="0"/>
              <a:t>03-button button setup</a:t>
            </a:r>
          </a:p>
        </p:txBody>
      </p:sp>
      <p:pic>
        <p:nvPicPr>
          <p:cNvPr id="6" name="Content Placeholder 5">
            <a:extLst>
              <a:ext uri="{FF2B5EF4-FFF2-40B4-BE49-F238E27FC236}">
                <a16:creationId xmlns:a16="http://schemas.microsoft.com/office/drawing/2014/main" id="{5862FAC5-EE88-444E-A757-815A9F363AC3}"/>
              </a:ext>
            </a:extLst>
          </p:cNvPr>
          <p:cNvPicPr>
            <a:picLocks noGrp="1" noChangeAspect="1"/>
          </p:cNvPicPr>
          <p:nvPr>
            <p:ph idx="1"/>
          </p:nvPr>
        </p:nvPicPr>
        <p:blipFill>
          <a:blip r:embed="rId2"/>
          <a:stretch>
            <a:fillRect/>
          </a:stretch>
        </p:blipFill>
        <p:spPr>
          <a:xfrm>
            <a:off x="1" y="3217724"/>
            <a:ext cx="3446813" cy="2939546"/>
          </a:xfrm>
        </p:spPr>
      </p:pic>
      <p:sp>
        <p:nvSpPr>
          <p:cNvPr id="4" name="Slide Number Placeholder 3">
            <a:extLst>
              <a:ext uri="{FF2B5EF4-FFF2-40B4-BE49-F238E27FC236}">
                <a16:creationId xmlns:a16="http://schemas.microsoft.com/office/drawing/2014/main" id="{BAA9C407-9BCA-2C42-B40C-5EABE1234BD8}"/>
              </a:ext>
            </a:extLst>
          </p:cNvPr>
          <p:cNvSpPr>
            <a:spLocks noGrp="1"/>
          </p:cNvSpPr>
          <p:nvPr>
            <p:ph type="sldNum" sz="quarter" idx="12"/>
          </p:nvPr>
        </p:nvSpPr>
        <p:spPr/>
        <p:txBody>
          <a:bodyPr/>
          <a:lstStyle/>
          <a:p>
            <a:fld id="{3F11C4CA-45CA-9140-8BC1-9D9BD1B23874}" type="slidenum">
              <a:rPr lang="en-US" smtClean="0"/>
              <a:pPr/>
              <a:t>42</a:t>
            </a:fld>
            <a:endParaRPr lang="en-US"/>
          </a:p>
        </p:txBody>
      </p:sp>
      <p:sp>
        <p:nvSpPr>
          <p:cNvPr id="7" name="Content Placeholder 2">
            <a:extLst>
              <a:ext uri="{FF2B5EF4-FFF2-40B4-BE49-F238E27FC236}">
                <a16:creationId xmlns:a16="http://schemas.microsoft.com/office/drawing/2014/main" id="{98C82320-8791-5041-8FD2-29171FD44FB9}"/>
              </a:ext>
            </a:extLst>
          </p:cNvPr>
          <p:cNvSpPr txBox="1">
            <a:spLocks/>
          </p:cNvSpPr>
          <p:nvPr/>
        </p:nvSpPr>
        <p:spPr>
          <a:xfrm>
            <a:off x="303691" y="1450511"/>
            <a:ext cx="78867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10k ohm resistor + button + wires -&gt; G34</a:t>
            </a:r>
          </a:p>
          <a:p>
            <a:r>
              <a:rPr lang="en-US" dirty="0"/>
              <a:t>Actual breakout 3V3 pin position </a:t>
            </a:r>
            <a:r>
              <a:rPr lang="en-US" b="1" dirty="0"/>
              <a:t>differs from picture</a:t>
            </a:r>
          </a:p>
          <a:p>
            <a:r>
              <a:rPr lang="en-US" dirty="0"/>
              <a:t>“Pull down” resistor setup</a:t>
            </a:r>
          </a:p>
        </p:txBody>
      </p:sp>
      <p:pic>
        <p:nvPicPr>
          <p:cNvPr id="9" name="Picture 8">
            <a:extLst>
              <a:ext uri="{FF2B5EF4-FFF2-40B4-BE49-F238E27FC236}">
                <a16:creationId xmlns:a16="http://schemas.microsoft.com/office/drawing/2014/main" id="{3E3694CB-BAE0-974C-B34E-9A0A84A712F4}"/>
              </a:ext>
            </a:extLst>
          </p:cNvPr>
          <p:cNvPicPr>
            <a:picLocks noChangeAspect="1"/>
          </p:cNvPicPr>
          <p:nvPr/>
        </p:nvPicPr>
        <p:blipFill>
          <a:blip r:embed="rId3" cstate="print"/>
          <a:stretch>
            <a:fillRect/>
          </a:stretch>
        </p:blipFill>
        <p:spPr>
          <a:xfrm>
            <a:off x="6898466" y="2351398"/>
            <a:ext cx="2193503" cy="4004953"/>
          </a:xfrm>
          <a:prstGeom prst="rect">
            <a:avLst/>
          </a:prstGeom>
        </p:spPr>
      </p:pic>
      <p:pic>
        <p:nvPicPr>
          <p:cNvPr id="11" name="Picture 10">
            <a:extLst>
              <a:ext uri="{FF2B5EF4-FFF2-40B4-BE49-F238E27FC236}">
                <a16:creationId xmlns:a16="http://schemas.microsoft.com/office/drawing/2014/main" id="{A4B8D97B-D09D-0D49-962F-FFEACD3298B9}"/>
              </a:ext>
            </a:extLst>
          </p:cNvPr>
          <p:cNvPicPr>
            <a:picLocks noChangeAspect="1"/>
          </p:cNvPicPr>
          <p:nvPr/>
        </p:nvPicPr>
        <p:blipFill>
          <a:blip r:embed="rId4" cstate="print"/>
          <a:stretch>
            <a:fillRect/>
          </a:stretch>
        </p:blipFill>
        <p:spPr>
          <a:xfrm>
            <a:off x="3460562" y="3018644"/>
            <a:ext cx="3372656" cy="3337706"/>
          </a:xfrm>
          <a:prstGeom prst="rect">
            <a:avLst/>
          </a:prstGeom>
        </p:spPr>
      </p:pic>
      <p:sp>
        <p:nvSpPr>
          <p:cNvPr id="12" name="TextBox 11">
            <a:extLst>
              <a:ext uri="{FF2B5EF4-FFF2-40B4-BE49-F238E27FC236}">
                <a16:creationId xmlns:a16="http://schemas.microsoft.com/office/drawing/2014/main" id="{F24189E7-5862-5D47-8BF1-6C9FED617444}"/>
              </a:ext>
            </a:extLst>
          </p:cNvPr>
          <p:cNvSpPr txBox="1"/>
          <p:nvPr/>
        </p:nvSpPr>
        <p:spPr>
          <a:xfrm>
            <a:off x="70333" y="3779520"/>
            <a:ext cx="622286" cy="369332"/>
          </a:xfrm>
          <a:prstGeom prst="rect">
            <a:avLst/>
          </a:prstGeom>
          <a:noFill/>
        </p:spPr>
        <p:txBody>
          <a:bodyPr wrap="none" rtlCol="0">
            <a:spAutoFit/>
          </a:bodyPr>
          <a:lstStyle/>
          <a:p>
            <a:r>
              <a:rPr lang="en-US" dirty="0"/>
              <a:t>GND</a:t>
            </a:r>
          </a:p>
        </p:txBody>
      </p:sp>
      <p:sp>
        <p:nvSpPr>
          <p:cNvPr id="13" name="TextBox 12">
            <a:extLst>
              <a:ext uri="{FF2B5EF4-FFF2-40B4-BE49-F238E27FC236}">
                <a16:creationId xmlns:a16="http://schemas.microsoft.com/office/drawing/2014/main" id="{21925CCB-FFB5-364D-BED4-E3DA283BFD95}"/>
              </a:ext>
            </a:extLst>
          </p:cNvPr>
          <p:cNvSpPr txBox="1"/>
          <p:nvPr/>
        </p:nvSpPr>
        <p:spPr>
          <a:xfrm>
            <a:off x="97384" y="5425562"/>
            <a:ext cx="550151" cy="369332"/>
          </a:xfrm>
          <a:prstGeom prst="rect">
            <a:avLst/>
          </a:prstGeom>
          <a:noFill/>
        </p:spPr>
        <p:txBody>
          <a:bodyPr wrap="none" rtlCol="0">
            <a:spAutoFit/>
          </a:bodyPr>
          <a:lstStyle/>
          <a:p>
            <a:r>
              <a:rPr lang="en-US" dirty="0"/>
              <a:t>3V3</a:t>
            </a:r>
          </a:p>
        </p:txBody>
      </p:sp>
      <p:sp>
        <p:nvSpPr>
          <p:cNvPr id="14" name="TextBox 13">
            <a:extLst>
              <a:ext uri="{FF2B5EF4-FFF2-40B4-BE49-F238E27FC236}">
                <a16:creationId xmlns:a16="http://schemas.microsoft.com/office/drawing/2014/main" id="{E0E3BE94-E02F-3443-AD3C-2763E41FD1E7}"/>
              </a:ext>
            </a:extLst>
          </p:cNvPr>
          <p:cNvSpPr txBox="1"/>
          <p:nvPr/>
        </p:nvSpPr>
        <p:spPr>
          <a:xfrm>
            <a:off x="840739" y="3711524"/>
            <a:ext cx="564578" cy="369332"/>
          </a:xfrm>
          <a:prstGeom prst="rect">
            <a:avLst/>
          </a:prstGeom>
          <a:noFill/>
        </p:spPr>
        <p:txBody>
          <a:bodyPr wrap="none" rtlCol="0">
            <a:spAutoFit/>
          </a:bodyPr>
          <a:lstStyle/>
          <a:p>
            <a:r>
              <a:rPr lang="en-US" dirty="0"/>
              <a:t>G32</a:t>
            </a:r>
          </a:p>
        </p:txBody>
      </p:sp>
      <p:sp>
        <p:nvSpPr>
          <p:cNvPr id="15" name="TextBox 14">
            <a:extLst>
              <a:ext uri="{FF2B5EF4-FFF2-40B4-BE49-F238E27FC236}">
                <a16:creationId xmlns:a16="http://schemas.microsoft.com/office/drawing/2014/main" id="{92A4F02F-CBF0-2A46-A1E5-F20DCD21CD0B}"/>
              </a:ext>
            </a:extLst>
          </p:cNvPr>
          <p:cNvSpPr txBox="1"/>
          <p:nvPr/>
        </p:nvSpPr>
        <p:spPr>
          <a:xfrm>
            <a:off x="1437619" y="3711524"/>
            <a:ext cx="564578" cy="369332"/>
          </a:xfrm>
          <a:prstGeom prst="rect">
            <a:avLst/>
          </a:prstGeom>
          <a:noFill/>
        </p:spPr>
        <p:txBody>
          <a:bodyPr wrap="none" rtlCol="0">
            <a:spAutoFit/>
          </a:bodyPr>
          <a:lstStyle/>
          <a:p>
            <a:r>
              <a:rPr lang="en-US" dirty="0"/>
              <a:t>G34</a:t>
            </a:r>
          </a:p>
        </p:txBody>
      </p:sp>
    </p:spTree>
    <p:extLst>
      <p:ext uri="{BB962C8B-B14F-4D97-AF65-F5344CB8AC3E}">
        <p14:creationId xmlns:p14="http://schemas.microsoft.com/office/powerpoint/2010/main" val="13677198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99559-1847-944E-B893-E40A4C7FE50A}"/>
              </a:ext>
            </a:extLst>
          </p:cNvPr>
          <p:cNvSpPr>
            <a:spLocks noGrp="1"/>
          </p:cNvSpPr>
          <p:nvPr>
            <p:ph type="title"/>
          </p:nvPr>
        </p:nvSpPr>
        <p:spPr>
          <a:xfrm>
            <a:off x="246185" y="257775"/>
            <a:ext cx="7886700" cy="1325563"/>
          </a:xfrm>
        </p:spPr>
        <p:txBody>
          <a:bodyPr/>
          <a:lstStyle/>
          <a:p>
            <a:r>
              <a:rPr lang="en-US" dirty="0"/>
              <a:t>Pull down resistor for button</a:t>
            </a:r>
          </a:p>
        </p:txBody>
      </p:sp>
      <p:sp>
        <p:nvSpPr>
          <p:cNvPr id="3" name="Content Placeholder 2">
            <a:extLst>
              <a:ext uri="{FF2B5EF4-FFF2-40B4-BE49-F238E27FC236}">
                <a16:creationId xmlns:a16="http://schemas.microsoft.com/office/drawing/2014/main" id="{112C5C1B-6AD6-6248-9804-65667B9190F2}"/>
              </a:ext>
            </a:extLst>
          </p:cNvPr>
          <p:cNvSpPr>
            <a:spLocks noGrp="1"/>
          </p:cNvSpPr>
          <p:nvPr>
            <p:ph idx="1"/>
          </p:nvPr>
        </p:nvSpPr>
        <p:spPr>
          <a:xfrm>
            <a:off x="246185" y="1508890"/>
            <a:ext cx="7886700" cy="912700"/>
          </a:xfrm>
        </p:spPr>
        <p:txBody>
          <a:bodyPr>
            <a:normAutofit fontScale="77500" lnSpcReduction="20000"/>
          </a:bodyPr>
          <a:lstStyle/>
          <a:p>
            <a:r>
              <a:rPr lang="en-US" dirty="0"/>
              <a:t>Resistor “pulls” IO34 to ground when button is released</a:t>
            </a:r>
          </a:p>
          <a:p>
            <a:r>
              <a:rPr lang="en-US" dirty="0"/>
              <a:t>Guarantees that IO34 pin goes to 0 </a:t>
            </a:r>
          </a:p>
          <a:p>
            <a:endParaRPr lang="en-US" dirty="0"/>
          </a:p>
          <a:p>
            <a:endParaRPr lang="en-US" dirty="0"/>
          </a:p>
        </p:txBody>
      </p:sp>
      <p:sp>
        <p:nvSpPr>
          <p:cNvPr id="4" name="Slide Number Placeholder 3">
            <a:extLst>
              <a:ext uri="{FF2B5EF4-FFF2-40B4-BE49-F238E27FC236}">
                <a16:creationId xmlns:a16="http://schemas.microsoft.com/office/drawing/2014/main" id="{BE043671-C7DE-C945-AB86-F2AFA24B57AF}"/>
              </a:ext>
            </a:extLst>
          </p:cNvPr>
          <p:cNvSpPr>
            <a:spLocks noGrp="1"/>
          </p:cNvSpPr>
          <p:nvPr>
            <p:ph type="sldNum" sz="quarter" idx="12"/>
          </p:nvPr>
        </p:nvSpPr>
        <p:spPr/>
        <p:txBody>
          <a:bodyPr/>
          <a:lstStyle/>
          <a:p>
            <a:fld id="{3F11C4CA-45CA-9140-8BC1-9D9BD1B23874}" type="slidenum">
              <a:rPr lang="en-US" smtClean="0"/>
              <a:pPr/>
              <a:t>43</a:t>
            </a:fld>
            <a:endParaRPr lang="en-US"/>
          </a:p>
        </p:txBody>
      </p:sp>
      <p:pic>
        <p:nvPicPr>
          <p:cNvPr id="5" name="Content Placeholder 5">
            <a:extLst>
              <a:ext uri="{FF2B5EF4-FFF2-40B4-BE49-F238E27FC236}">
                <a16:creationId xmlns:a16="http://schemas.microsoft.com/office/drawing/2014/main" id="{5B8BE220-3C00-9B48-B707-E7D1B9A46EF1}"/>
              </a:ext>
            </a:extLst>
          </p:cNvPr>
          <p:cNvPicPr>
            <a:picLocks noChangeAspect="1"/>
          </p:cNvPicPr>
          <p:nvPr/>
        </p:nvPicPr>
        <p:blipFill>
          <a:blip r:embed="rId2"/>
          <a:stretch>
            <a:fillRect/>
          </a:stretch>
        </p:blipFill>
        <p:spPr>
          <a:xfrm>
            <a:off x="474785" y="2834453"/>
            <a:ext cx="4237892" cy="3614202"/>
          </a:xfrm>
          <a:prstGeom prst="rect">
            <a:avLst/>
          </a:prstGeom>
        </p:spPr>
      </p:pic>
      <p:sp>
        <p:nvSpPr>
          <p:cNvPr id="7" name="TextBox 6">
            <a:extLst>
              <a:ext uri="{FF2B5EF4-FFF2-40B4-BE49-F238E27FC236}">
                <a16:creationId xmlns:a16="http://schemas.microsoft.com/office/drawing/2014/main" id="{433935E6-0873-1743-8830-A1C64DE8E249}"/>
              </a:ext>
            </a:extLst>
          </p:cNvPr>
          <p:cNvSpPr txBox="1"/>
          <p:nvPr/>
        </p:nvSpPr>
        <p:spPr>
          <a:xfrm>
            <a:off x="765277" y="3556036"/>
            <a:ext cx="622286" cy="369332"/>
          </a:xfrm>
          <a:prstGeom prst="rect">
            <a:avLst/>
          </a:prstGeom>
          <a:noFill/>
        </p:spPr>
        <p:txBody>
          <a:bodyPr wrap="none" rtlCol="0">
            <a:spAutoFit/>
          </a:bodyPr>
          <a:lstStyle/>
          <a:p>
            <a:r>
              <a:rPr lang="en-US" dirty="0"/>
              <a:t>GND</a:t>
            </a:r>
          </a:p>
        </p:txBody>
      </p:sp>
      <p:sp>
        <p:nvSpPr>
          <p:cNvPr id="8" name="TextBox 7">
            <a:extLst>
              <a:ext uri="{FF2B5EF4-FFF2-40B4-BE49-F238E27FC236}">
                <a16:creationId xmlns:a16="http://schemas.microsoft.com/office/drawing/2014/main" id="{52493766-82BE-2B47-B0E3-550770695F7A}"/>
              </a:ext>
            </a:extLst>
          </p:cNvPr>
          <p:cNvSpPr txBox="1"/>
          <p:nvPr/>
        </p:nvSpPr>
        <p:spPr>
          <a:xfrm>
            <a:off x="655168" y="5543454"/>
            <a:ext cx="550151" cy="369332"/>
          </a:xfrm>
          <a:prstGeom prst="rect">
            <a:avLst/>
          </a:prstGeom>
          <a:noFill/>
        </p:spPr>
        <p:txBody>
          <a:bodyPr wrap="none" rtlCol="0">
            <a:spAutoFit/>
          </a:bodyPr>
          <a:lstStyle/>
          <a:p>
            <a:r>
              <a:rPr lang="en-US" dirty="0"/>
              <a:t>3V3</a:t>
            </a:r>
          </a:p>
        </p:txBody>
      </p:sp>
      <p:sp>
        <p:nvSpPr>
          <p:cNvPr id="9" name="TextBox 8">
            <a:extLst>
              <a:ext uri="{FF2B5EF4-FFF2-40B4-BE49-F238E27FC236}">
                <a16:creationId xmlns:a16="http://schemas.microsoft.com/office/drawing/2014/main" id="{40266AAE-1D88-E048-9084-36453929E438}"/>
              </a:ext>
            </a:extLst>
          </p:cNvPr>
          <p:cNvSpPr txBox="1"/>
          <p:nvPr/>
        </p:nvSpPr>
        <p:spPr>
          <a:xfrm>
            <a:off x="1675182" y="3504932"/>
            <a:ext cx="564578" cy="369332"/>
          </a:xfrm>
          <a:prstGeom prst="rect">
            <a:avLst/>
          </a:prstGeom>
          <a:noFill/>
        </p:spPr>
        <p:txBody>
          <a:bodyPr wrap="none" rtlCol="0">
            <a:spAutoFit/>
          </a:bodyPr>
          <a:lstStyle/>
          <a:p>
            <a:r>
              <a:rPr lang="en-US" dirty="0"/>
              <a:t>G32</a:t>
            </a:r>
          </a:p>
        </p:txBody>
      </p:sp>
      <p:sp>
        <p:nvSpPr>
          <p:cNvPr id="10" name="TextBox 9">
            <a:extLst>
              <a:ext uri="{FF2B5EF4-FFF2-40B4-BE49-F238E27FC236}">
                <a16:creationId xmlns:a16="http://schemas.microsoft.com/office/drawing/2014/main" id="{1DF11669-57CD-9E45-A758-D957ED267249}"/>
              </a:ext>
            </a:extLst>
          </p:cNvPr>
          <p:cNvSpPr txBox="1"/>
          <p:nvPr/>
        </p:nvSpPr>
        <p:spPr>
          <a:xfrm>
            <a:off x="2327305" y="3504932"/>
            <a:ext cx="564578" cy="369332"/>
          </a:xfrm>
          <a:prstGeom prst="rect">
            <a:avLst/>
          </a:prstGeom>
          <a:noFill/>
        </p:spPr>
        <p:txBody>
          <a:bodyPr wrap="none" rtlCol="0">
            <a:spAutoFit/>
          </a:bodyPr>
          <a:lstStyle/>
          <a:p>
            <a:r>
              <a:rPr lang="en-US" dirty="0"/>
              <a:t>G34</a:t>
            </a:r>
          </a:p>
        </p:txBody>
      </p:sp>
      <p:pic>
        <p:nvPicPr>
          <p:cNvPr id="12" name="Picture 11">
            <a:extLst>
              <a:ext uri="{FF2B5EF4-FFF2-40B4-BE49-F238E27FC236}">
                <a16:creationId xmlns:a16="http://schemas.microsoft.com/office/drawing/2014/main" id="{6401B253-F22A-604C-B77D-7DF096A1F705}"/>
              </a:ext>
            </a:extLst>
          </p:cNvPr>
          <p:cNvPicPr>
            <a:picLocks noChangeAspect="1"/>
          </p:cNvPicPr>
          <p:nvPr/>
        </p:nvPicPr>
        <p:blipFill>
          <a:blip r:embed="rId3"/>
          <a:stretch>
            <a:fillRect/>
          </a:stretch>
        </p:blipFill>
        <p:spPr>
          <a:xfrm>
            <a:off x="6044454" y="1601602"/>
            <a:ext cx="2961068" cy="5129575"/>
          </a:xfrm>
          <a:prstGeom prst="rect">
            <a:avLst/>
          </a:prstGeom>
        </p:spPr>
      </p:pic>
    </p:spTree>
    <p:extLst>
      <p:ext uri="{BB962C8B-B14F-4D97-AF65-F5344CB8AC3E}">
        <p14:creationId xmlns:p14="http://schemas.microsoft.com/office/powerpoint/2010/main" val="25186864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98860-9747-7949-A8CB-6872B0341EDD}"/>
              </a:ext>
            </a:extLst>
          </p:cNvPr>
          <p:cNvSpPr>
            <a:spLocks noGrp="1"/>
          </p:cNvSpPr>
          <p:nvPr>
            <p:ph type="title"/>
          </p:nvPr>
        </p:nvSpPr>
        <p:spPr>
          <a:xfrm>
            <a:off x="453836" y="136525"/>
            <a:ext cx="7886700" cy="1079874"/>
          </a:xfrm>
        </p:spPr>
        <p:txBody>
          <a:bodyPr>
            <a:normAutofit fontScale="90000"/>
          </a:bodyPr>
          <a:lstStyle/>
          <a:p>
            <a:r>
              <a:rPr lang="en-US" dirty="0"/>
              <a:t>Program the board with 03-button.ino</a:t>
            </a:r>
          </a:p>
        </p:txBody>
      </p:sp>
      <p:sp>
        <p:nvSpPr>
          <p:cNvPr id="3" name="Content Placeholder 2">
            <a:extLst>
              <a:ext uri="{FF2B5EF4-FFF2-40B4-BE49-F238E27FC236}">
                <a16:creationId xmlns:a16="http://schemas.microsoft.com/office/drawing/2014/main" id="{88EC000E-5999-FD4C-A1A1-4EC6DCD6403E}"/>
              </a:ext>
            </a:extLst>
          </p:cNvPr>
          <p:cNvSpPr>
            <a:spLocks noGrp="1"/>
          </p:cNvSpPr>
          <p:nvPr>
            <p:ph idx="1"/>
          </p:nvPr>
        </p:nvSpPr>
        <p:spPr>
          <a:xfrm>
            <a:off x="453837" y="1402136"/>
            <a:ext cx="8375815" cy="4351338"/>
          </a:xfrm>
        </p:spPr>
        <p:txBody>
          <a:bodyPr>
            <a:normAutofit/>
          </a:bodyPr>
          <a:lstStyle/>
          <a:p>
            <a:r>
              <a:rPr lang="en-SG" sz="2400" dirty="0"/>
              <a:t>We want to toggle LED on each button press</a:t>
            </a:r>
          </a:p>
          <a:p>
            <a:r>
              <a:rPr lang="en-SG" sz="2400" dirty="0"/>
              <a:t>Observe looping speed of button press detection is too fast to be useful</a:t>
            </a:r>
          </a:p>
          <a:p>
            <a:endParaRPr lang="en-US" sz="2400" dirty="0"/>
          </a:p>
        </p:txBody>
      </p:sp>
      <p:sp>
        <p:nvSpPr>
          <p:cNvPr id="4" name="Slide Number Placeholder 3">
            <a:extLst>
              <a:ext uri="{FF2B5EF4-FFF2-40B4-BE49-F238E27FC236}">
                <a16:creationId xmlns:a16="http://schemas.microsoft.com/office/drawing/2014/main" id="{B94E65E2-B5DD-AE42-AFDC-40D0480557A1}"/>
              </a:ext>
            </a:extLst>
          </p:cNvPr>
          <p:cNvSpPr>
            <a:spLocks noGrp="1"/>
          </p:cNvSpPr>
          <p:nvPr>
            <p:ph type="sldNum" sz="quarter" idx="12"/>
          </p:nvPr>
        </p:nvSpPr>
        <p:spPr/>
        <p:txBody>
          <a:bodyPr/>
          <a:lstStyle/>
          <a:p>
            <a:fld id="{3F11C4CA-45CA-9140-8BC1-9D9BD1B23874}" type="slidenum">
              <a:rPr lang="en-US" smtClean="0"/>
              <a:pPr/>
              <a:t>44</a:t>
            </a:fld>
            <a:endParaRPr lang="en-US"/>
          </a:p>
        </p:txBody>
      </p:sp>
      <p:pic>
        <p:nvPicPr>
          <p:cNvPr id="6" name="Picture 5">
            <a:extLst>
              <a:ext uri="{FF2B5EF4-FFF2-40B4-BE49-F238E27FC236}">
                <a16:creationId xmlns:a16="http://schemas.microsoft.com/office/drawing/2014/main" id="{132C3B06-EFEC-C446-A723-FBA511659E58}"/>
              </a:ext>
            </a:extLst>
          </p:cNvPr>
          <p:cNvPicPr>
            <a:picLocks noChangeAspect="1"/>
          </p:cNvPicPr>
          <p:nvPr/>
        </p:nvPicPr>
        <p:blipFill>
          <a:blip r:embed="rId2"/>
          <a:stretch>
            <a:fillRect/>
          </a:stretch>
        </p:blipFill>
        <p:spPr>
          <a:xfrm>
            <a:off x="2034489" y="2479296"/>
            <a:ext cx="5214509" cy="4059617"/>
          </a:xfrm>
          <a:prstGeom prst="rect">
            <a:avLst/>
          </a:prstGeom>
        </p:spPr>
      </p:pic>
    </p:spTree>
    <p:extLst>
      <p:ext uri="{BB962C8B-B14F-4D97-AF65-F5344CB8AC3E}">
        <p14:creationId xmlns:p14="http://schemas.microsoft.com/office/powerpoint/2010/main" val="28094642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A62AB-3F24-CD43-8E24-6D97162DD675}"/>
              </a:ext>
            </a:extLst>
          </p:cNvPr>
          <p:cNvSpPr>
            <a:spLocks noGrp="1"/>
          </p:cNvSpPr>
          <p:nvPr>
            <p:ph type="title"/>
          </p:nvPr>
        </p:nvSpPr>
        <p:spPr>
          <a:xfrm>
            <a:off x="628650" y="365126"/>
            <a:ext cx="7886700" cy="979581"/>
          </a:xfrm>
        </p:spPr>
        <p:txBody>
          <a:bodyPr/>
          <a:lstStyle/>
          <a:p>
            <a:r>
              <a:rPr lang="en-US" dirty="0"/>
              <a:t>04-debounce</a:t>
            </a:r>
          </a:p>
        </p:txBody>
      </p:sp>
      <p:sp>
        <p:nvSpPr>
          <p:cNvPr id="3" name="Content Placeholder 2">
            <a:extLst>
              <a:ext uri="{FF2B5EF4-FFF2-40B4-BE49-F238E27FC236}">
                <a16:creationId xmlns:a16="http://schemas.microsoft.com/office/drawing/2014/main" id="{04105FEA-A1AD-B546-BF53-0DD6E1CB161D}"/>
              </a:ext>
            </a:extLst>
          </p:cNvPr>
          <p:cNvSpPr>
            <a:spLocks noGrp="1"/>
          </p:cNvSpPr>
          <p:nvPr>
            <p:ph idx="1"/>
          </p:nvPr>
        </p:nvSpPr>
        <p:spPr>
          <a:xfrm>
            <a:off x="561415" y="1460500"/>
            <a:ext cx="7886700" cy="4351338"/>
          </a:xfrm>
        </p:spPr>
        <p:txBody>
          <a:bodyPr/>
          <a:lstStyle/>
          <a:p>
            <a:r>
              <a:rPr lang="en-US" dirty="0"/>
              <a:t>Process one input within an interval</a:t>
            </a:r>
          </a:p>
        </p:txBody>
      </p:sp>
      <p:sp>
        <p:nvSpPr>
          <p:cNvPr id="4" name="Slide Number Placeholder 3">
            <a:extLst>
              <a:ext uri="{FF2B5EF4-FFF2-40B4-BE49-F238E27FC236}">
                <a16:creationId xmlns:a16="http://schemas.microsoft.com/office/drawing/2014/main" id="{63F063B6-9DA1-D949-B72A-9E34719C4F36}"/>
              </a:ext>
            </a:extLst>
          </p:cNvPr>
          <p:cNvSpPr>
            <a:spLocks noGrp="1"/>
          </p:cNvSpPr>
          <p:nvPr>
            <p:ph type="sldNum" sz="quarter" idx="12"/>
          </p:nvPr>
        </p:nvSpPr>
        <p:spPr/>
        <p:txBody>
          <a:bodyPr/>
          <a:lstStyle/>
          <a:p>
            <a:fld id="{3F11C4CA-45CA-9140-8BC1-9D9BD1B23874}" type="slidenum">
              <a:rPr lang="en-US" smtClean="0"/>
              <a:pPr/>
              <a:t>45</a:t>
            </a:fld>
            <a:endParaRPr lang="en-US"/>
          </a:p>
        </p:txBody>
      </p:sp>
      <p:pic>
        <p:nvPicPr>
          <p:cNvPr id="6" name="Picture 5">
            <a:extLst>
              <a:ext uri="{FF2B5EF4-FFF2-40B4-BE49-F238E27FC236}">
                <a16:creationId xmlns:a16="http://schemas.microsoft.com/office/drawing/2014/main" id="{844F6CA4-0E83-B249-A53D-D58E1E9366A9}"/>
              </a:ext>
            </a:extLst>
          </p:cNvPr>
          <p:cNvPicPr>
            <a:picLocks noChangeAspect="1"/>
          </p:cNvPicPr>
          <p:nvPr/>
        </p:nvPicPr>
        <p:blipFill>
          <a:blip r:embed="rId2"/>
          <a:stretch>
            <a:fillRect/>
          </a:stretch>
        </p:blipFill>
        <p:spPr>
          <a:xfrm>
            <a:off x="2366682" y="2505416"/>
            <a:ext cx="4585448" cy="4033496"/>
          </a:xfrm>
          <a:prstGeom prst="rect">
            <a:avLst/>
          </a:prstGeom>
        </p:spPr>
      </p:pic>
    </p:spTree>
    <p:extLst>
      <p:ext uri="{BB962C8B-B14F-4D97-AF65-F5344CB8AC3E}">
        <p14:creationId xmlns:p14="http://schemas.microsoft.com/office/powerpoint/2010/main" val="38255472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AEA63-24E7-844B-B19C-F1C46AF85439}"/>
              </a:ext>
            </a:extLst>
          </p:cNvPr>
          <p:cNvSpPr>
            <a:spLocks noGrp="1"/>
          </p:cNvSpPr>
          <p:nvPr>
            <p:ph type="title"/>
          </p:nvPr>
        </p:nvSpPr>
        <p:spPr>
          <a:xfrm>
            <a:off x="628650" y="136525"/>
            <a:ext cx="7886700" cy="1046986"/>
          </a:xfrm>
        </p:spPr>
        <p:txBody>
          <a:bodyPr/>
          <a:lstStyle/>
          <a:p>
            <a:r>
              <a:rPr lang="en-US" dirty="0"/>
              <a:t>05-wifi-post</a:t>
            </a:r>
          </a:p>
        </p:txBody>
      </p:sp>
      <p:sp>
        <p:nvSpPr>
          <p:cNvPr id="3" name="Content Placeholder 2">
            <a:extLst>
              <a:ext uri="{FF2B5EF4-FFF2-40B4-BE49-F238E27FC236}">
                <a16:creationId xmlns:a16="http://schemas.microsoft.com/office/drawing/2014/main" id="{D8C723B1-51E2-E949-9F88-3E2C9D9CF142}"/>
              </a:ext>
            </a:extLst>
          </p:cNvPr>
          <p:cNvSpPr>
            <a:spLocks noGrp="1"/>
          </p:cNvSpPr>
          <p:nvPr>
            <p:ph idx="1"/>
          </p:nvPr>
        </p:nvSpPr>
        <p:spPr>
          <a:xfrm>
            <a:off x="628650" y="1227961"/>
            <a:ext cx="7886700" cy="4949002"/>
          </a:xfrm>
        </p:spPr>
        <p:txBody>
          <a:bodyPr/>
          <a:lstStyle/>
          <a:p>
            <a:pPr marL="514350" indent="-514350">
              <a:buFont typeface="+mj-lt"/>
              <a:buAutoNum type="arabicPeriod"/>
            </a:pPr>
            <a:r>
              <a:rPr lang="en-SG" dirty="0"/>
              <a:t>Making a POST request to the server via a button press</a:t>
            </a:r>
          </a:p>
          <a:p>
            <a:pPr marL="514350" indent="-514350">
              <a:buFont typeface="+mj-lt"/>
              <a:buAutoNum type="arabicPeriod"/>
            </a:pPr>
            <a:r>
              <a:rPr lang="en-SG" dirty="0"/>
              <a:t>Able to receive a POST request using a Go program</a:t>
            </a:r>
          </a:p>
          <a:p>
            <a:r>
              <a:rPr lang="en-US" dirty="0"/>
              <a:t>WIFI_SSID: </a:t>
            </a:r>
            <a:r>
              <a:rPr lang="en-US" dirty="0" err="1"/>
              <a:t>iot</a:t>
            </a:r>
            <a:r>
              <a:rPr lang="en-US" dirty="0"/>
              <a:t>-workshop</a:t>
            </a:r>
          </a:p>
          <a:p>
            <a:r>
              <a:rPr lang="en-US" dirty="0"/>
              <a:t>WIFI_PASS: esp32isgreat</a:t>
            </a:r>
          </a:p>
          <a:p>
            <a:r>
              <a:rPr lang="en-US" dirty="0"/>
              <a:t>HOST</a:t>
            </a:r>
            <a:r>
              <a:rPr lang="en-US"/>
              <a:t>: …</a:t>
            </a:r>
            <a:endParaRPr lang="en-US" dirty="0"/>
          </a:p>
          <a:p>
            <a:endParaRPr lang="en-US" dirty="0"/>
          </a:p>
        </p:txBody>
      </p:sp>
      <p:sp>
        <p:nvSpPr>
          <p:cNvPr id="4" name="Slide Number Placeholder 3">
            <a:extLst>
              <a:ext uri="{FF2B5EF4-FFF2-40B4-BE49-F238E27FC236}">
                <a16:creationId xmlns:a16="http://schemas.microsoft.com/office/drawing/2014/main" id="{878EA97C-ED0F-BC4E-A323-58031F5E212E}"/>
              </a:ext>
            </a:extLst>
          </p:cNvPr>
          <p:cNvSpPr>
            <a:spLocks noGrp="1"/>
          </p:cNvSpPr>
          <p:nvPr>
            <p:ph type="sldNum" sz="quarter" idx="12"/>
          </p:nvPr>
        </p:nvSpPr>
        <p:spPr/>
        <p:txBody>
          <a:bodyPr/>
          <a:lstStyle/>
          <a:p>
            <a:fld id="{3F11C4CA-45CA-9140-8BC1-9D9BD1B23874}" type="slidenum">
              <a:rPr lang="en-US" smtClean="0"/>
              <a:pPr/>
              <a:t>46</a:t>
            </a:fld>
            <a:endParaRPr lang="en-US"/>
          </a:p>
        </p:txBody>
      </p:sp>
      <p:pic>
        <p:nvPicPr>
          <p:cNvPr id="6" name="Picture 5">
            <a:extLst>
              <a:ext uri="{FF2B5EF4-FFF2-40B4-BE49-F238E27FC236}">
                <a16:creationId xmlns:a16="http://schemas.microsoft.com/office/drawing/2014/main" id="{CE2C23D8-D5EF-0B4E-8C85-6388F05BE152}"/>
              </a:ext>
            </a:extLst>
          </p:cNvPr>
          <p:cNvPicPr>
            <a:picLocks noChangeAspect="1"/>
          </p:cNvPicPr>
          <p:nvPr/>
        </p:nvPicPr>
        <p:blipFill>
          <a:blip r:embed="rId2"/>
          <a:stretch>
            <a:fillRect/>
          </a:stretch>
        </p:blipFill>
        <p:spPr>
          <a:xfrm>
            <a:off x="814388" y="3898900"/>
            <a:ext cx="7515225" cy="2413000"/>
          </a:xfrm>
          <a:prstGeom prst="rect">
            <a:avLst/>
          </a:prstGeom>
        </p:spPr>
      </p:pic>
    </p:spTree>
    <p:extLst>
      <p:ext uri="{BB962C8B-B14F-4D97-AF65-F5344CB8AC3E}">
        <p14:creationId xmlns:p14="http://schemas.microsoft.com/office/powerpoint/2010/main" val="39349781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7E2C0-9B74-7745-9076-3F63885507CB}"/>
              </a:ext>
            </a:extLst>
          </p:cNvPr>
          <p:cNvSpPr>
            <a:spLocks noGrp="1"/>
          </p:cNvSpPr>
          <p:nvPr>
            <p:ph type="title"/>
          </p:nvPr>
        </p:nvSpPr>
        <p:spPr>
          <a:xfrm>
            <a:off x="310120" y="0"/>
            <a:ext cx="7886700" cy="989113"/>
          </a:xfrm>
        </p:spPr>
        <p:txBody>
          <a:bodyPr/>
          <a:lstStyle/>
          <a:p>
            <a:r>
              <a:rPr lang="en-US" dirty="0"/>
              <a:t>06-wifi-get</a:t>
            </a:r>
          </a:p>
        </p:txBody>
      </p:sp>
      <p:sp>
        <p:nvSpPr>
          <p:cNvPr id="3" name="Content Placeholder 2">
            <a:extLst>
              <a:ext uri="{FF2B5EF4-FFF2-40B4-BE49-F238E27FC236}">
                <a16:creationId xmlns:a16="http://schemas.microsoft.com/office/drawing/2014/main" id="{2B26E2EF-6E2A-7146-8AF8-22B7F1D5C768}"/>
              </a:ext>
            </a:extLst>
          </p:cNvPr>
          <p:cNvSpPr>
            <a:spLocks noGrp="1"/>
          </p:cNvSpPr>
          <p:nvPr>
            <p:ph idx="1"/>
          </p:nvPr>
        </p:nvSpPr>
        <p:spPr>
          <a:xfrm>
            <a:off x="455030" y="813947"/>
            <a:ext cx="7886700" cy="4351338"/>
          </a:xfrm>
        </p:spPr>
        <p:txBody>
          <a:bodyPr/>
          <a:lstStyle/>
          <a:p>
            <a:pPr marL="514350" indent="-514350">
              <a:buFont typeface="+mj-lt"/>
              <a:buAutoNum type="arabicPeriod"/>
            </a:pPr>
            <a:r>
              <a:rPr lang="en-SG" dirty="0"/>
              <a:t>Making a Get Request to a server to get instruction</a:t>
            </a:r>
          </a:p>
          <a:p>
            <a:pPr marL="514350" indent="-514350">
              <a:buFont typeface="+mj-lt"/>
              <a:buAutoNum type="arabicPeriod"/>
            </a:pPr>
            <a:r>
              <a:rPr lang="en-SG" dirty="0"/>
              <a:t>Serve a GET request using a Go program</a:t>
            </a:r>
          </a:p>
          <a:p>
            <a:r>
              <a:rPr lang="en-US" dirty="0"/>
              <a:t>WIFI_SSID: </a:t>
            </a:r>
            <a:r>
              <a:rPr lang="en-US" dirty="0" err="1"/>
              <a:t>iot</a:t>
            </a:r>
            <a:r>
              <a:rPr lang="en-US" dirty="0"/>
              <a:t>-workshop</a:t>
            </a:r>
          </a:p>
          <a:p>
            <a:r>
              <a:rPr lang="en-US" dirty="0"/>
              <a:t>WIFI_PASS: esp32isgreat</a:t>
            </a:r>
          </a:p>
          <a:p>
            <a:r>
              <a:rPr lang="en-US" dirty="0"/>
              <a:t>HOST: …</a:t>
            </a:r>
          </a:p>
          <a:p>
            <a:pPr marL="514350" indent="-514350">
              <a:buFont typeface="+mj-lt"/>
              <a:buAutoNum type="arabicPeriod"/>
            </a:pPr>
            <a:endParaRPr lang="en-SG" dirty="0"/>
          </a:p>
          <a:p>
            <a:endParaRPr lang="en-US" dirty="0"/>
          </a:p>
        </p:txBody>
      </p:sp>
      <p:sp>
        <p:nvSpPr>
          <p:cNvPr id="4" name="Slide Number Placeholder 3">
            <a:extLst>
              <a:ext uri="{FF2B5EF4-FFF2-40B4-BE49-F238E27FC236}">
                <a16:creationId xmlns:a16="http://schemas.microsoft.com/office/drawing/2014/main" id="{3D46739A-69B3-3A47-B9E3-D8A97BC737DC}"/>
              </a:ext>
            </a:extLst>
          </p:cNvPr>
          <p:cNvSpPr>
            <a:spLocks noGrp="1"/>
          </p:cNvSpPr>
          <p:nvPr>
            <p:ph type="sldNum" sz="quarter" idx="12"/>
          </p:nvPr>
        </p:nvSpPr>
        <p:spPr/>
        <p:txBody>
          <a:bodyPr/>
          <a:lstStyle/>
          <a:p>
            <a:fld id="{3F11C4CA-45CA-9140-8BC1-9D9BD1B23874}" type="slidenum">
              <a:rPr lang="en-US" smtClean="0"/>
              <a:pPr/>
              <a:t>47</a:t>
            </a:fld>
            <a:endParaRPr lang="en-US"/>
          </a:p>
        </p:txBody>
      </p:sp>
      <p:pic>
        <p:nvPicPr>
          <p:cNvPr id="6" name="Picture 5">
            <a:extLst>
              <a:ext uri="{FF2B5EF4-FFF2-40B4-BE49-F238E27FC236}">
                <a16:creationId xmlns:a16="http://schemas.microsoft.com/office/drawing/2014/main" id="{EC37C089-DC4D-DD4B-9B32-CC9111754D44}"/>
              </a:ext>
            </a:extLst>
          </p:cNvPr>
          <p:cNvPicPr>
            <a:picLocks noChangeAspect="1"/>
          </p:cNvPicPr>
          <p:nvPr/>
        </p:nvPicPr>
        <p:blipFill>
          <a:blip r:embed="rId2"/>
          <a:stretch>
            <a:fillRect/>
          </a:stretch>
        </p:blipFill>
        <p:spPr>
          <a:xfrm>
            <a:off x="310120" y="3562190"/>
            <a:ext cx="8523761" cy="2794161"/>
          </a:xfrm>
          <a:prstGeom prst="rect">
            <a:avLst/>
          </a:prstGeom>
        </p:spPr>
      </p:pic>
    </p:spTree>
    <p:extLst>
      <p:ext uri="{BB962C8B-B14F-4D97-AF65-F5344CB8AC3E}">
        <p14:creationId xmlns:p14="http://schemas.microsoft.com/office/powerpoint/2010/main" val="14994287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Useful websites</a:t>
            </a:r>
          </a:p>
        </p:txBody>
      </p:sp>
      <p:sp>
        <p:nvSpPr>
          <p:cNvPr id="3" name="Content Placeholder 2"/>
          <p:cNvSpPr>
            <a:spLocks noGrp="1"/>
          </p:cNvSpPr>
          <p:nvPr>
            <p:ph idx="1"/>
          </p:nvPr>
        </p:nvSpPr>
        <p:spPr/>
        <p:txBody>
          <a:bodyPr>
            <a:normAutofit/>
          </a:bodyPr>
          <a:lstStyle/>
          <a:p>
            <a:r>
              <a:rPr lang="en-US" sz="1800" dirty="0">
                <a:hlinkClick r:id="rId2"/>
              </a:rPr>
              <a:t>http://frightanic.com/iot/comparison-of-esp8266-nodemcu-development-boards/</a:t>
            </a:r>
          </a:p>
          <a:p>
            <a:endParaRPr lang="en-US" sz="1800" dirty="0">
              <a:hlinkClick r:id="rId3"/>
            </a:endParaRPr>
          </a:p>
          <a:p>
            <a:r>
              <a:rPr lang="en-US" sz="1800" dirty="0">
                <a:hlinkClick r:id="rId3"/>
              </a:rPr>
              <a:t>https://www.gitbook.com/book/krzychb/esp8266wifi-library/details</a:t>
            </a:r>
            <a:endParaRPr lang="en-US" sz="1800" dirty="0"/>
          </a:p>
          <a:p>
            <a:endParaRPr lang="en-US" sz="1800" dirty="0">
              <a:hlinkClick r:id="rId4"/>
            </a:endParaRPr>
          </a:p>
          <a:p>
            <a:r>
              <a:rPr lang="en-US" sz="1800" dirty="0">
                <a:hlinkClick r:id="rId4"/>
              </a:rPr>
              <a:t>https://github.com/esp8266/Arduino/blob/master/doc/reference.md</a:t>
            </a:r>
            <a:endParaRPr lang="en-US" sz="1800" dirty="0"/>
          </a:p>
          <a:p>
            <a:endParaRPr lang="en-US" sz="1800" dirty="0">
              <a:hlinkClick r:id="rId5"/>
            </a:endParaRPr>
          </a:p>
          <a:p>
            <a:r>
              <a:rPr lang="en-US" sz="1800" dirty="0">
                <a:hlinkClick r:id="rId5"/>
              </a:rPr>
              <a:t>http://www.esp8266.com/wiki/doku.php</a:t>
            </a:r>
            <a:endParaRPr lang="en-US" sz="1800" dirty="0"/>
          </a:p>
          <a:p>
            <a:endParaRPr lang="en-US" sz="1800" dirty="0">
              <a:hlinkClick r:id="rId6"/>
            </a:endParaRPr>
          </a:p>
          <a:p>
            <a:r>
              <a:rPr lang="en-US" sz="1800" dirty="0">
                <a:hlinkClick r:id="rId6"/>
              </a:rPr>
              <a:t>https://github.com/esp8266/Arduino/blob/master/doc/libraries</a:t>
            </a:r>
            <a:r>
              <a:rPr lang="en-US" sz="1800">
                <a:hlinkClick r:id="rId6"/>
              </a:rPr>
              <a:t>.md</a:t>
            </a:r>
            <a:endParaRPr lang="en-US" sz="1800"/>
          </a:p>
          <a:p>
            <a:pPr marL="0" indent="0">
              <a:buNone/>
            </a:pPr>
            <a:endParaRPr lang="en-US" sz="1800" dirty="0"/>
          </a:p>
          <a:p>
            <a:r>
              <a:rPr lang="en-US" sz="1800" dirty="0">
                <a:hlinkClick r:id="rId7"/>
              </a:rPr>
              <a:t>http://esp8266.github.io/Arduino/versions/2.0.0/doc/libraries.html</a:t>
            </a:r>
            <a:endParaRPr lang="en-US" sz="1800" dirty="0"/>
          </a:p>
          <a:p>
            <a:endParaRPr lang="en-US" sz="1800" dirty="0"/>
          </a:p>
          <a:p>
            <a:endParaRPr lang="en-US" sz="18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67000"/>
            <a:ext cx="8229600" cy="1600200"/>
          </a:xfrm>
        </p:spPr>
        <p:txBody>
          <a:bodyPr/>
          <a:lstStyle/>
          <a:p>
            <a:r>
              <a:rPr lang="en-US"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Thank You</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800" dirty="0"/>
              <a:t>CH340G</a:t>
            </a:r>
            <a:r>
              <a:rPr lang="en-US" dirty="0"/>
              <a:t> </a:t>
            </a:r>
            <a:r>
              <a:rPr lang="en-US" sz="3200" dirty="0"/>
              <a:t>(USB to Serial chip)</a:t>
            </a:r>
          </a:p>
        </p:txBody>
      </p:sp>
      <p:pic>
        <p:nvPicPr>
          <p:cNvPr id="4" name="Content Placeholder 3" descr="node usb.jpg"/>
          <p:cNvPicPr>
            <a:picLocks noGrp="1" noChangeAspect="1"/>
          </p:cNvPicPr>
          <p:nvPr>
            <p:ph idx="1"/>
          </p:nvPr>
        </p:nvPicPr>
        <p:blipFill>
          <a:blip r:embed="rId3" cstate="print"/>
          <a:stretch>
            <a:fillRect/>
          </a:stretch>
        </p:blipFill>
        <p:spPr>
          <a:xfrm>
            <a:off x="838200" y="1600201"/>
            <a:ext cx="3371689" cy="4800599"/>
          </a:xfrm>
        </p:spPr>
      </p:pic>
      <p:sp>
        <p:nvSpPr>
          <p:cNvPr id="5" name="TextBox 4"/>
          <p:cNvSpPr txBox="1"/>
          <p:nvPr/>
        </p:nvSpPr>
        <p:spPr>
          <a:xfrm>
            <a:off x="4724400" y="1600200"/>
            <a:ext cx="3934539" cy="2031325"/>
          </a:xfrm>
          <a:prstGeom prst="rect">
            <a:avLst/>
          </a:prstGeom>
          <a:noFill/>
        </p:spPr>
        <p:txBody>
          <a:bodyPr wrap="square" rtlCol="0">
            <a:spAutoFit/>
          </a:bodyPr>
          <a:lstStyle/>
          <a:p>
            <a:pPr>
              <a:buFont typeface="Arial" pitchFamily="34" charset="0"/>
              <a:buChar char="•"/>
            </a:pPr>
            <a:r>
              <a:rPr lang="en-US" dirty="0"/>
              <a:t> Full-speed USB device that emulates a standard serial interface.</a:t>
            </a:r>
          </a:p>
          <a:p>
            <a:pPr>
              <a:buFont typeface="Arial" pitchFamily="34" charset="0"/>
              <a:buChar char="•"/>
            </a:pPr>
            <a:endParaRPr lang="en-US" dirty="0"/>
          </a:p>
          <a:p>
            <a:pPr>
              <a:buFont typeface="Arial" pitchFamily="34" charset="0"/>
              <a:buChar char="•"/>
            </a:pPr>
            <a:r>
              <a:rPr lang="en-US" dirty="0"/>
              <a:t>Used for flashing your code to ESP-12E &amp; serial communication. </a:t>
            </a:r>
          </a:p>
          <a:p>
            <a:pPr>
              <a:buFont typeface="Arial" pitchFamily="34" charset="0"/>
              <a:buChar char="•"/>
            </a:pPr>
            <a:endParaRPr lang="en-US" dirty="0"/>
          </a:p>
          <a:p>
            <a:pPr>
              <a:buFont typeface="Arial" pitchFamily="34" charset="0"/>
              <a:buChar char="•"/>
            </a:pPr>
            <a:r>
              <a:rPr lang="en-US" dirty="0"/>
              <a:t>Baud rate 115200.</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800"/>
              <a:t>ASM1117</a:t>
            </a:r>
            <a:r>
              <a:rPr lang="en-US"/>
              <a:t> </a:t>
            </a:r>
            <a:r>
              <a:rPr lang="en-US" sz="3200" dirty="0"/>
              <a:t>(3.3V Voltage regulator)</a:t>
            </a:r>
          </a:p>
        </p:txBody>
      </p:sp>
      <p:pic>
        <p:nvPicPr>
          <p:cNvPr id="4" name="Content Placeholder 3" descr="node volt reg.jpg"/>
          <p:cNvPicPr>
            <a:picLocks noGrp="1" noChangeAspect="1"/>
          </p:cNvPicPr>
          <p:nvPr>
            <p:ph idx="1"/>
          </p:nvPr>
        </p:nvPicPr>
        <p:blipFill>
          <a:blip r:embed="rId2" cstate="print"/>
          <a:stretch>
            <a:fillRect/>
          </a:stretch>
        </p:blipFill>
        <p:spPr>
          <a:xfrm>
            <a:off x="762001" y="1676401"/>
            <a:ext cx="3352800" cy="4773704"/>
          </a:xfrm>
        </p:spPr>
      </p:pic>
      <p:sp>
        <p:nvSpPr>
          <p:cNvPr id="5" name="TextBox 4"/>
          <p:cNvSpPr txBox="1"/>
          <p:nvPr/>
        </p:nvSpPr>
        <p:spPr>
          <a:xfrm>
            <a:off x="4648200" y="1676400"/>
            <a:ext cx="4114800" cy="3693319"/>
          </a:xfrm>
          <a:prstGeom prst="rect">
            <a:avLst/>
          </a:prstGeom>
          <a:noFill/>
        </p:spPr>
        <p:txBody>
          <a:bodyPr wrap="square" rtlCol="0">
            <a:spAutoFit/>
          </a:bodyPr>
          <a:lstStyle/>
          <a:p>
            <a:pPr>
              <a:buFont typeface="Arial" pitchFamily="34" charset="0"/>
              <a:buChar char="•"/>
            </a:pPr>
            <a:r>
              <a:rPr lang="en-US" dirty="0"/>
              <a:t>The ESP-12E chip requires 3.3V power supply voltage.</a:t>
            </a:r>
          </a:p>
          <a:p>
            <a:pPr>
              <a:buFont typeface="Arial" pitchFamily="34" charset="0"/>
              <a:buChar char="•"/>
            </a:pPr>
            <a:endParaRPr lang="en-US" dirty="0"/>
          </a:p>
          <a:p>
            <a:pPr>
              <a:buFont typeface="Arial" pitchFamily="34" charset="0"/>
              <a:buChar char="•"/>
            </a:pPr>
            <a:r>
              <a:rPr lang="en-US" dirty="0"/>
              <a:t>NodeMCU ESP-12E dev board can be connected to 5V using micro USB connector or Vin pin available on board.</a:t>
            </a:r>
          </a:p>
          <a:p>
            <a:pPr>
              <a:buFont typeface="Arial" pitchFamily="34" charset="0"/>
              <a:buChar char="•"/>
            </a:pPr>
            <a:endParaRPr lang="en-US" dirty="0"/>
          </a:p>
          <a:p>
            <a:pPr>
              <a:buFont typeface="Arial" pitchFamily="34" charset="0"/>
              <a:buChar char="•"/>
            </a:pPr>
            <a:r>
              <a:rPr lang="en-US" dirty="0"/>
              <a:t>ESP-12E has a base voltage of 3.3V.</a:t>
            </a:r>
          </a:p>
          <a:p>
            <a:r>
              <a:rPr lang="en-US" dirty="0"/>
              <a:t>(Any voltages above 3.6 V may cause permanent damage to the chip. In case you have to interface with 5V I/O pins, you need to use level conversion system)</a:t>
            </a: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Pin Definition of NodeMCU </a:t>
            </a:r>
            <a:r>
              <a:rPr lang="en-US" sz="3200" dirty="0"/>
              <a:t>(LoLin)</a:t>
            </a:r>
          </a:p>
        </p:txBody>
      </p:sp>
      <p:pic>
        <p:nvPicPr>
          <p:cNvPr id="6" name="Content Placeholder 5" descr="lolin pin.jpg"/>
          <p:cNvPicPr>
            <a:picLocks noGrp="1" noChangeAspect="1"/>
          </p:cNvPicPr>
          <p:nvPr>
            <p:ph idx="1"/>
          </p:nvPr>
        </p:nvPicPr>
        <p:blipFill>
          <a:blip r:embed="rId3" cstate="print"/>
          <a:stretch>
            <a:fillRect/>
          </a:stretch>
        </p:blipFill>
        <p:spPr>
          <a:xfrm>
            <a:off x="1143000" y="1143000"/>
            <a:ext cx="6947519" cy="5638801"/>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Setting up Arduino IDE &amp; NodeMCU </a:t>
            </a:r>
          </a:p>
        </p:txBody>
      </p:sp>
      <p:sp>
        <p:nvSpPr>
          <p:cNvPr id="3" name="Content Placeholder 2"/>
          <p:cNvSpPr>
            <a:spLocks noGrp="1"/>
          </p:cNvSpPr>
          <p:nvPr>
            <p:ph idx="1"/>
          </p:nvPr>
        </p:nvSpPr>
        <p:spPr>
          <a:xfrm>
            <a:off x="0" y="1600200"/>
            <a:ext cx="9220200" cy="4525963"/>
          </a:xfrm>
        </p:spPr>
        <p:txBody>
          <a:bodyPr>
            <a:normAutofit/>
          </a:bodyPr>
          <a:lstStyle/>
          <a:p>
            <a:r>
              <a:rPr lang="en-US" sz="2000" dirty="0"/>
              <a:t>Open the Arduino IDE.</a:t>
            </a:r>
          </a:p>
          <a:p>
            <a:endParaRPr lang="en-US" sz="2000" dirty="0"/>
          </a:p>
          <a:p>
            <a:r>
              <a:rPr lang="en-US" sz="2000" dirty="0"/>
              <a:t>Go to </a:t>
            </a:r>
            <a:r>
              <a:rPr lang="en-US" sz="2000" b="1" dirty="0"/>
              <a:t>Files</a:t>
            </a:r>
            <a:r>
              <a:rPr lang="en-US" sz="2000" dirty="0"/>
              <a:t> and click on the </a:t>
            </a:r>
            <a:r>
              <a:rPr lang="en-US" sz="2000" b="1" dirty="0"/>
              <a:t>Preference</a:t>
            </a:r>
            <a:r>
              <a:rPr lang="en-US" sz="2000" dirty="0"/>
              <a:t> in the Arduino IDE.</a:t>
            </a:r>
          </a:p>
          <a:p>
            <a:endParaRPr lang="en-US" sz="2000" dirty="0"/>
          </a:p>
          <a:p>
            <a:r>
              <a:rPr lang="en-US" sz="2000" dirty="0"/>
              <a:t>Copy the URL below in the </a:t>
            </a:r>
            <a:r>
              <a:rPr lang="en-US" sz="2000" b="1" dirty="0"/>
              <a:t>Additional boards Manager.</a:t>
            </a:r>
            <a:br>
              <a:rPr lang="en-US" sz="2000" b="1" dirty="0"/>
            </a:br>
            <a:endParaRPr lang="en-US" sz="2000" b="1" dirty="0"/>
          </a:p>
          <a:p>
            <a:r>
              <a:rPr lang="en-US" sz="2400" b="1" dirty="0"/>
              <a:t>http://arduino.esp8266.com/stable/package_esp8266com_index.json</a:t>
            </a:r>
            <a:br>
              <a:rPr lang="en-US" sz="2000" dirty="0"/>
            </a:br>
            <a:endParaRPr lang="en-US" sz="2000" dirty="0"/>
          </a:p>
          <a:p>
            <a:r>
              <a:rPr lang="en-US" sz="2000" dirty="0"/>
              <a:t>Click </a:t>
            </a:r>
            <a:r>
              <a:rPr lang="en-US" sz="2000" b="1" dirty="0"/>
              <a:t>OK</a:t>
            </a:r>
            <a:r>
              <a:rPr lang="en-US" sz="2000" dirty="0"/>
              <a:t> to close the preference Tab.</a:t>
            </a:r>
          </a:p>
          <a:p>
            <a:endParaRPr lang="en-US" sz="2000" dirty="0"/>
          </a:p>
          <a:p>
            <a:endParaRPr lang="en-US"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AE2F7-3ABA-4928-AA85-755CC4C699FE}"/>
              </a:ext>
            </a:extLst>
          </p:cNvPr>
          <p:cNvSpPr>
            <a:spLocks noGrp="1"/>
          </p:cNvSpPr>
          <p:nvPr>
            <p:ph type="title"/>
          </p:nvPr>
        </p:nvSpPr>
        <p:spPr/>
        <p:txBody>
          <a:bodyPr/>
          <a:lstStyle/>
          <a:p>
            <a:r>
              <a:rPr lang="en-US" dirty="0"/>
              <a:t>ESP32</a:t>
            </a:r>
          </a:p>
        </p:txBody>
      </p:sp>
      <p:sp>
        <p:nvSpPr>
          <p:cNvPr id="3" name="Content Placeholder 2">
            <a:extLst>
              <a:ext uri="{FF2B5EF4-FFF2-40B4-BE49-F238E27FC236}">
                <a16:creationId xmlns:a16="http://schemas.microsoft.com/office/drawing/2014/main" id="{8C8CA997-9C68-4669-A19B-52FE41C7095B}"/>
              </a:ext>
            </a:extLst>
          </p:cNvPr>
          <p:cNvSpPr>
            <a:spLocks noGrp="1"/>
          </p:cNvSpPr>
          <p:nvPr>
            <p:ph idx="1"/>
          </p:nvPr>
        </p:nvSpPr>
        <p:spPr>
          <a:xfrm>
            <a:off x="152400" y="1600200"/>
            <a:ext cx="8915400" cy="4525963"/>
          </a:xfrm>
        </p:spPr>
        <p:txBody>
          <a:bodyPr>
            <a:normAutofit fontScale="85000" lnSpcReduction="10000"/>
          </a:bodyPr>
          <a:lstStyle/>
          <a:p>
            <a:r>
              <a:rPr lang="en-US" dirty="0"/>
              <a:t>Open the Arduino IDE.</a:t>
            </a:r>
          </a:p>
          <a:p>
            <a:endParaRPr lang="en-US" dirty="0"/>
          </a:p>
          <a:p>
            <a:r>
              <a:rPr lang="en-US" dirty="0"/>
              <a:t>Go to </a:t>
            </a:r>
            <a:r>
              <a:rPr lang="en-US" b="1" dirty="0"/>
              <a:t>Files</a:t>
            </a:r>
            <a:r>
              <a:rPr lang="en-US" dirty="0"/>
              <a:t> and click on the </a:t>
            </a:r>
            <a:r>
              <a:rPr lang="en-US" b="1" dirty="0"/>
              <a:t>Preference</a:t>
            </a:r>
            <a:r>
              <a:rPr lang="en-US" dirty="0"/>
              <a:t> in the Arduino IDE.</a:t>
            </a:r>
          </a:p>
          <a:p>
            <a:endParaRPr lang="en-US" dirty="0"/>
          </a:p>
          <a:p>
            <a:r>
              <a:rPr lang="en-US" dirty="0"/>
              <a:t>Copy the URL below in the </a:t>
            </a:r>
            <a:r>
              <a:rPr lang="en-US" b="1" dirty="0"/>
              <a:t>Additional boards Manager.</a:t>
            </a:r>
            <a:br>
              <a:rPr lang="en-US" b="1" dirty="0"/>
            </a:br>
            <a:br>
              <a:rPr lang="en-US" dirty="0"/>
            </a:br>
            <a:r>
              <a:rPr lang="en-US" sz="3300" b="1" dirty="0"/>
              <a:t>https://dl.espressif.com/dl/package_esp32_index.json</a:t>
            </a:r>
            <a:br>
              <a:rPr lang="en-US" dirty="0"/>
            </a:br>
            <a:endParaRPr lang="en-US" dirty="0"/>
          </a:p>
          <a:p>
            <a:r>
              <a:rPr lang="en-US" dirty="0"/>
              <a:t>Click </a:t>
            </a:r>
            <a:r>
              <a:rPr lang="en-US" b="1" dirty="0"/>
              <a:t>OK</a:t>
            </a:r>
            <a:r>
              <a:rPr lang="en-US" dirty="0"/>
              <a:t> to close the preference Tab.</a:t>
            </a:r>
          </a:p>
          <a:p>
            <a:endParaRPr lang="en-US" dirty="0"/>
          </a:p>
        </p:txBody>
      </p:sp>
    </p:spTree>
    <p:extLst>
      <p:ext uri="{BB962C8B-B14F-4D97-AF65-F5344CB8AC3E}">
        <p14:creationId xmlns:p14="http://schemas.microsoft.com/office/powerpoint/2010/main" val="12362734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3425</Words>
  <Application>Microsoft Office PowerPoint</Application>
  <PresentationFormat>On-screen Show (4:3)</PresentationFormat>
  <Paragraphs>483</Paragraphs>
  <Slides>49</Slides>
  <Notes>9</Notes>
  <HiddenSlides>7</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49</vt:i4>
      </vt:variant>
    </vt:vector>
  </HeadingPairs>
  <TitlesOfParts>
    <vt:vector size="52" baseType="lpstr">
      <vt:lpstr>Arial</vt:lpstr>
      <vt:lpstr>Calibri</vt:lpstr>
      <vt:lpstr>Office Theme</vt:lpstr>
      <vt:lpstr>Programming NodeMCU/ESP32 using Arduino IDE</vt:lpstr>
      <vt:lpstr>PART1</vt:lpstr>
      <vt:lpstr>NodeMCU (LoLin)</vt:lpstr>
      <vt:lpstr>ESP-12E</vt:lpstr>
      <vt:lpstr>CH340G (USB to Serial chip)</vt:lpstr>
      <vt:lpstr>ASM1117 (3.3V Voltage regulator)</vt:lpstr>
      <vt:lpstr>Pin Definition of NodeMCU (LoLin)</vt:lpstr>
      <vt:lpstr>Setting up Arduino IDE &amp; NodeMCU </vt:lpstr>
      <vt:lpstr>ESP32</vt:lpstr>
      <vt:lpstr>PowerPoint Presentation</vt:lpstr>
      <vt:lpstr>PowerPoint Presentation</vt:lpstr>
      <vt:lpstr>PowerPoint Presentation</vt:lpstr>
      <vt:lpstr>PowerPoint Presentation</vt:lpstr>
      <vt:lpstr>Basics of Wi-Fi</vt:lpstr>
      <vt:lpstr>WiFi library for ESP8266</vt:lpstr>
      <vt:lpstr>Station Mode</vt:lpstr>
      <vt:lpstr>Soft Access Point Mode</vt:lpstr>
      <vt:lpstr>Scanning</vt:lpstr>
      <vt:lpstr>Client Mode</vt:lpstr>
      <vt:lpstr>Server Mode</vt:lpstr>
      <vt:lpstr>Basic Example</vt:lpstr>
      <vt:lpstr>Writing your first program (sketch)</vt:lpstr>
      <vt:lpstr>Client</vt:lpstr>
      <vt:lpstr>Server</vt:lpstr>
      <vt:lpstr>PART2</vt:lpstr>
      <vt:lpstr>SDK installation</vt:lpstr>
      <vt:lpstr>Components Check</vt:lpstr>
      <vt:lpstr>Agenda</vt:lpstr>
      <vt:lpstr>ESP32 chip vs ESP32 module vs ESP32 breakout</vt:lpstr>
      <vt:lpstr>ESP32 Specs</vt:lpstr>
      <vt:lpstr>PowerPoint Presentation</vt:lpstr>
      <vt:lpstr>Why not single-board computers like Raspberry Pi?</vt:lpstr>
      <vt:lpstr>Arduino SDK</vt:lpstr>
      <vt:lpstr>01-Serial</vt:lpstr>
      <vt:lpstr>PowerPoint Presentation</vt:lpstr>
      <vt:lpstr>02-Blinky</vt:lpstr>
      <vt:lpstr>Half/Full Breadboard</vt:lpstr>
      <vt:lpstr>LED</vt:lpstr>
      <vt:lpstr>Resistor</vt:lpstr>
      <vt:lpstr>Connecting the LED setup</vt:lpstr>
      <vt:lpstr>Program the board with 02-blinky.ino</vt:lpstr>
      <vt:lpstr>03-button button setup</vt:lpstr>
      <vt:lpstr>Pull down resistor for button</vt:lpstr>
      <vt:lpstr>Program the board with 03-button.ino</vt:lpstr>
      <vt:lpstr>04-debounce</vt:lpstr>
      <vt:lpstr>05-wifi-post</vt:lpstr>
      <vt:lpstr>06-wifi-get</vt:lpstr>
      <vt:lpstr>Useful websites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NodeMCU using Arduino IDE</dc:title>
  <dc:creator>Sachin</dc:creator>
  <cp:lastModifiedBy>Bharani Tarun HYD DIWIU42</cp:lastModifiedBy>
  <cp:revision>138</cp:revision>
  <dcterms:created xsi:type="dcterms:W3CDTF">2016-12-03T01:47:44Z</dcterms:created>
  <dcterms:modified xsi:type="dcterms:W3CDTF">2022-06-14T04:48:04Z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b558183-044c-4105-8d9c-cea02a2a3d86_Enabled">
    <vt:lpwstr>True</vt:lpwstr>
  </property>
  <property fmtid="{D5CDD505-2E9C-101B-9397-08002B2CF9AE}" pid="3" name="MSIP_Label_6b558183-044c-4105-8d9c-cea02a2a3d86_SiteId">
    <vt:lpwstr>43083d15-7273-40c1-b7db-39efd9ccc17a</vt:lpwstr>
  </property>
  <property fmtid="{D5CDD505-2E9C-101B-9397-08002B2CF9AE}" pid="4" name="MSIP_Label_6b558183-044c-4105-8d9c-cea02a2a3d86_Owner">
    <vt:lpwstr>tbharani@nvidia.com</vt:lpwstr>
  </property>
  <property fmtid="{D5CDD505-2E9C-101B-9397-08002B2CF9AE}" pid="5" name="MSIP_Label_6b558183-044c-4105-8d9c-cea02a2a3d86_SetDate">
    <vt:lpwstr>2018-12-11T13:35:28.8233277Z</vt:lpwstr>
  </property>
  <property fmtid="{D5CDD505-2E9C-101B-9397-08002B2CF9AE}" pid="6" name="MSIP_Label_6b558183-044c-4105-8d9c-cea02a2a3d86_Name">
    <vt:lpwstr>Unrestricted</vt:lpwstr>
  </property>
  <property fmtid="{D5CDD505-2E9C-101B-9397-08002B2CF9AE}" pid="7" name="MSIP_Label_6b558183-044c-4105-8d9c-cea02a2a3d86_Application">
    <vt:lpwstr>Microsoft Azure Information Protection</vt:lpwstr>
  </property>
  <property fmtid="{D5CDD505-2E9C-101B-9397-08002B2CF9AE}" pid="8" name="MSIP_Label_6b558183-044c-4105-8d9c-cea02a2a3d86_Extended_MSFT_Method">
    <vt:lpwstr>Automatic</vt:lpwstr>
  </property>
  <property fmtid="{D5CDD505-2E9C-101B-9397-08002B2CF9AE}" pid="9" name="MSIP_Label_3efc79ad-a74a-4063-a52c-0a72163f570d_Enabled">
    <vt:lpwstr>true</vt:lpwstr>
  </property>
  <property fmtid="{D5CDD505-2E9C-101B-9397-08002B2CF9AE}" pid="10" name="MSIP_Label_3efc79ad-a74a-4063-a52c-0a72163f570d_SetDate">
    <vt:lpwstr>2022-06-14T04:36:15Z</vt:lpwstr>
  </property>
  <property fmtid="{D5CDD505-2E9C-101B-9397-08002B2CF9AE}" pid="11" name="MSIP_Label_3efc79ad-a74a-4063-a52c-0a72163f570d_Method">
    <vt:lpwstr>Privileged</vt:lpwstr>
  </property>
  <property fmtid="{D5CDD505-2E9C-101B-9397-08002B2CF9AE}" pid="12" name="MSIP_Label_3efc79ad-a74a-4063-a52c-0a72163f570d_Name">
    <vt:lpwstr>ZF confidential sub4</vt:lpwstr>
  </property>
  <property fmtid="{D5CDD505-2E9C-101B-9397-08002B2CF9AE}" pid="13" name="MSIP_Label_3efc79ad-a74a-4063-a52c-0a72163f570d_SiteId">
    <vt:lpwstr>eb70b763-b6d7-4486-8555-8831709a784e</vt:lpwstr>
  </property>
  <property fmtid="{D5CDD505-2E9C-101B-9397-08002B2CF9AE}" pid="14" name="MSIP_Label_3efc79ad-a74a-4063-a52c-0a72163f570d_ActionId">
    <vt:lpwstr>974df83b-3574-4af3-adeb-5119b8882894</vt:lpwstr>
  </property>
  <property fmtid="{D5CDD505-2E9C-101B-9397-08002B2CF9AE}" pid="15" name="MSIP_Label_3efc79ad-a74a-4063-a52c-0a72163f570d_ContentBits">
    <vt:lpwstr>0</vt:lpwstr>
  </property>
</Properties>
</file>

<file path=docProps/thumbnail.jpeg>
</file>